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2" r:id="rId3"/>
    <p:sldId id="259" r:id="rId4"/>
    <p:sldId id="265" r:id="rId5"/>
    <p:sldId id="260" r:id="rId6"/>
    <p:sldId id="264" r:id="rId7"/>
    <p:sldId id="267" r:id="rId8"/>
    <p:sldId id="268" r:id="rId9"/>
    <p:sldId id="274" r:id="rId10"/>
    <p:sldId id="263" r:id="rId11"/>
    <p:sldId id="270" r:id="rId12"/>
    <p:sldId id="272" r:id="rId13"/>
    <p:sldId id="271" r:id="rId14"/>
    <p:sldId id="273" r:id="rId1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195"/>
    <a:srgbClr val="009FE3"/>
    <a:srgbClr val="009EE3"/>
    <a:srgbClr val="D0D8E8"/>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61" autoAdjust="0"/>
    <p:restoredTop sz="96504" autoAdjust="0"/>
  </p:normalViewPr>
  <p:slideViewPr>
    <p:cSldViewPr>
      <p:cViewPr varScale="1">
        <p:scale>
          <a:sx n="62" d="100"/>
          <a:sy n="62" d="100"/>
        </p:scale>
        <p:origin x="1792"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FDCF17-AC18-4F2B-BAAC-173C6E1903F7}" type="doc">
      <dgm:prSet loTypeId="urn:microsoft.com/office/officeart/2005/8/layout/chevron1" loCatId="process" qsTypeId="urn:microsoft.com/office/officeart/2005/8/quickstyle/simple3" qsCatId="simple" csTypeId="urn:microsoft.com/office/officeart/2005/8/colors/accent1_2" csCatId="accent1" phldr="1"/>
      <dgm:spPr/>
    </dgm:pt>
    <dgm:pt modelId="{22B5E54C-8B08-49D6-87EF-2AE24381D1D7}">
      <dgm:prSet phldrT="[Teksti]"/>
      <dgm:spPr/>
      <dgm:t>
        <a:bodyPr/>
        <a:lstStyle/>
        <a:p>
          <a:r>
            <a:rPr lang="fi-FI"/>
            <a:t>LAPSET</a:t>
          </a:r>
        </a:p>
      </dgm:t>
    </dgm:pt>
    <dgm:pt modelId="{248F70E3-EA4C-459E-A4AC-0050B55B439A}" type="parTrans" cxnId="{45A5F3EC-A0D7-448B-B2D1-2F81ABCCE8E7}">
      <dgm:prSet/>
      <dgm:spPr/>
      <dgm:t>
        <a:bodyPr/>
        <a:lstStyle/>
        <a:p>
          <a:endParaRPr lang="fi-FI"/>
        </a:p>
      </dgm:t>
    </dgm:pt>
    <dgm:pt modelId="{B48576D5-E9DE-4EB3-81F1-20484E97CDAE}" type="sibTrans" cxnId="{45A5F3EC-A0D7-448B-B2D1-2F81ABCCE8E7}">
      <dgm:prSet/>
      <dgm:spPr/>
      <dgm:t>
        <a:bodyPr/>
        <a:lstStyle/>
        <a:p>
          <a:endParaRPr lang="fi-FI"/>
        </a:p>
      </dgm:t>
    </dgm:pt>
    <dgm:pt modelId="{AC44E468-9549-4861-B330-9351C2057FE3}">
      <dgm:prSet phldrT="[Teksti]"/>
      <dgm:spPr/>
      <dgm:t>
        <a:bodyPr/>
        <a:lstStyle/>
        <a:p>
          <a:r>
            <a:rPr lang="fi-FI"/>
            <a:t>NUORET</a:t>
          </a:r>
        </a:p>
      </dgm:t>
    </dgm:pt>
    <dgm:pt modelId="{7D938933-C9FC-461C-8392-FE75279A8D3B}" type="parTrans" cxnId="{9C7E3241-1900-4759-8CEC-9C2E99CC520C}">
      <dgm:prSet/>
      <dgm:spPr/>
      <dgm:t>
        <a:bodyPr/>
        <a:lstStyle/>
        <a:p>
          <a:endParaRPr lang="fi-FI"/>
        </a:p>
      </dgm:t>
    </dgm:pt>
    <dgm:pt modelId="{2F77B0E1-5E3E-4809-99A4-B48300FFFDEF}" type="sibTrans" cxnId="{9C7E3241-1900-4759-8CEC-9C2E99CC520C}">
      <dgm:prSet/>
      <dgm:spPr/>
      <dgm:t>
        <a:bodyPr/>
        <a:lstStyle/>
        <a:p>
          <a:endParaRPr lang="fi-FI"/>
        </a:p>
      </dgm:t>
    </dgm:pt>
    <dgm:pt modelId="{A70298A2-0338-4535-BCDD-64827299541F}">
      <dgm:prSet phldrT="[Teksti]"/>
      <dgm:spPr/>
      <dgm:t>
        <a:bodyPr/>
        <a:lstStyle/>
        <a:p>
          <a:r>
            <a:rPr lang="fi-FI"/>
            <a:t>NUORET AIKUISET</a:t>
          </a:r>
        </a:p>
      </dgm:t>
    </dgm:pt>
    <dgm:pt modelId="{B943EAF1-F61F-40C1-A274-04BF6408F902}" type="parTrans" cxnId="{E0A1448C-DF08-4E99-B585-6B2D1FCAFB6C}">
      <dgm:prSet/>
      <dgm:spPr/>
      <dgm:t>
        <a:bodyPr/>
        <a:lstStyle/>
        <a:p>
          <a:endParaRPr lang="fi-FI"/>
        </a:p>
      </dgm:t>
    </dgm:pt>
    <dgm:pt modelId="{F9F2004B-3696-4C67-9F8D-98C67DDBAEA0}" type="sibTrans" cxnId="{E0A1448C-DF08-4E99-B585-6B2D1FCAFB6C}">
      <dgm:prSet/>
      <dgm:spPr/>
      <dgm:t>
        <a:bodyPr/>
        <a:lstStyle/>
        <a:p>
          <a:endParaRPr lang="fi-FI"/>
        </a:p>
      </dgm:t>
    </dgm:pt>
    <dgm:pt modelId="{FFBB4650-2C58-4809-B346-AD0C2AB72688}">
      <dgm:prSet phldrT="[Teksti]"/>
      <dgm:spPr/>
      <dgm:t>
        <a:bodyPr/>
        <a:lstStyle/>
        <a:p>
          <a:r>
            <a:rPr lang="fi-FI"/>
            <a:t>TYÖIKÄISET</a:t>
          </a:r>
        </a:p>
      </dgm:t>
    </dgm:pt>
    <dgm:pt modelId="{F5655882-0F9F-44CE-9C06-4029C6C71E36}" type="parTrans" cxnId="{1E2ED79A-F434-4B29-8196-BD85AA9FD749}">
      <dgm:prSet/>
      <dgm:spPr/>
      <dgm:t>
        <a:bodyPr/>
        <a:lstStyle/>
        <a:p>
          <a:endParaRPr lang="fi-FI"/>
        </a:p>
      </dgm:t>
    </dgm:pt>
    <dgm:pt modelId="{66A0ED36-49E1-4C96-AD31-FBF5A2B5D7C6}" type="sibTrans" cxnId="{1E2ED79A-F434-4B29-8196-BD85AA9FD749}">
      <dgm:prSet/>
      <dgm:spPr/>
      <dgm:t>
        <a:bodyPr/>
        <a:lstStyle/>
        <a:p>
          <a:endParaRPr lang="fi-FI"/>
        </a:p>
      </dgm:t>
    </dgm:pt>
    <dgm:pt modelId="{8300408E-C324-4F17-A5F7-37512F01E697}">
      <dgm:prSet phldrT="[Teksti]"/>
      <dgm:spPr/>
      <dgm:t>
        <a:bodyPr/>
        <a:lstStyle/>
        <a:p>
          <a:r>
            <a:rPr lang="fi-FI"/>
            <a:t>IKÄIHMISET</a:t>
          </a:r>
        </a:p>
      </dgm:t>
    </dgm:pt>
    <dgm:pt modelId="{1D3FD5DD-E4D1-426A-9041-27A45D9D327E}" type="parTrans" cxnId="{FD3EA769-A496-42B8-B1FA-015EF61C5E8F}">
      <dgm:prSet/>
      <dgm:spPr/>
      <dgm:t>
        <a:bodyPr/>
        <a:lstStyle/>
        <a:p>
          <a:endParaRPr lang="fi-FI"/>
        </a:p>
      </dgm:t>
    </dgm:pt>
    <dgm:pt modelId="{2B467793-EF39-4733-BDC8-2E1866971FA6}" type="sibTrans" cxnId="{FD3EA769-A496-42B8-B1FA-015EF61C5E8F}">
      <dgm:prSet/>
      <dgm:spPr/>
      <dgm:t>
        <a:bodyPr/>
        <a:lstStyle/>
        <a:p>
          <a:endParaRPr lang="fi-FI"/>
        </a:p>
      </dgm:t>
    </dgm:pt>
    <dgm:pt modelId="{00F7A189-8A9C-43E2-A728-06D1B4B61E9C}" type="pres">
      <dgm:prSet presAssocID="{18FDCF17-AC18-4F2B-BAAC-173C6E1903F7}" presName="Name0" presStyleCnt="0">
        <dgm:presLayoutVars>
          <dgm:dir/>
          <dgm:animLvl val="lvl"/>
          <dgm:resizeHandles val="exact"/>
        </dgm:presLayoutVars>
      </dgm:prSet>
      <dgm:spPr/>
    </dgm:pt>
    <dgm:pt modelId="{A9B1B0F2-7CA0-469B-8B96-64B3B4E0D987}" type="pres">
      <dgm:prSet presAssocID="{22B5E54C-8B08-49D6-87EF-2AE24381D1D7}" presName="parTxOnly" presStyleLbl="node1" presStyleIdx="0" presStyleCnt="5">
        <dgm:presLayoutVars>
          <dgm:chMax val="0"/>
          <dgm:chPref val="0"/>
          <dgm:bulletEnabled val="1"/>
        </dgm:presLayoutVars>
      </dgm:prSet>
      <dgm:spPr/>
    </dgm:pt>
    <dgm:pt modelId="{24EC0608-66E3-423D-AB39-3B5FFA1CB3B5}" type="pres">
      <dgm:prSet presAssocID="{B48576D5-E9DE-4EB3-81F1-20484E97CDAE}" presName="parTxOnlySpace" presStyleCnt="0"/>
      <dgm:spPr/>
    </dgm:pt>
    <dgm:pt modelId="{B418E931-BA9E-47A7-B25A-0D3AA0BA2317}" type="pres">
      <dgm:prSet presAssocID="{AC44E468-9549-4861-B330-9351C2057FE3}" presName="parTxOnly" presStyleLbl="node1" presStyleIdx="1" presStyleCnt="5">
        <dgm:presLayoutVars>
          <dgm:chMax val="0"/>
          <dgm:chPref val="0"/>
          <dgm:bulletEnabled val="1"/>
        </dgm:presLayoutVars>
      </dgm:prSet>
      <dgm:spPr/>
    </dgm:pt>
    <dgm:pt modelId="{7B7F0AC4-FD69-4B8E-9B90-0152C89A1398}" type="pres">
      <dgm:prSet presAssocID="{2F77B0E1-5E3E-4809-99A4-B48300FFFDEF}" presName="parTxOnlySpace" presStyleCnt="0"/>
      <dgm:spPr/>
    </dgm:pt>
    <dgm:pt modelId="{753F2D52-ED39-4FC3-9E2B-65C49BD45249}" type="pres">
      <dgm:prSet presAssocID="{A70298A2-0338-4535-BCDD-64827299541F}" presName="parTxOnly" presStyleLbl="node1" presStyleIdx="2" presStyleCnt="5">
        <dgm:presLayoutVars>
          <dgm:chMax val="0"/>
          <dgm:chPref val="0"/>
          <dgm:bulletEnabled val="1"/>
        </dgm:presLayoutVars>
      </dgm:prSet>
      <dgm:spPr/>
    </dgm:pt>
    <dgm:pt modelId="{0E5A9434-F293-481E-94CB-B1114F57CBEC}" type="pres">
      <dgm:prSet presAssocID="{F9F2004B-3696-4C67-9F8D-98C67DDBAEA0}" presName="parTxOnlySpace" presStyleCnt="0"/>
      <dgm:spPr/>
    </dgm:pt>
    <dgm:pt modelId="{1019FF9F-4336-4200-8CC9-BBC281CEC018}" type="pres">
      <dgm:prSet presAssocID="{FFBB4650-2C58-4809-B346-AD0C2AB72688}" presName="parTxOnly" presStyleLbl="node1" presStyleIdx="3" presStyleCnt="5">
        <dgm:presLayoutVars>
          <dgm:chMax val="0"/>
          <dgm:chPref val="0"/>
          <dgm:bulletEnabled val="1"/>
        </dgm:presLayoutVars>
      </dgm:prSet>
      <dgm:spPr/>
    </dgm:pt>
    <dgm:pt modelId="{20DA6D65-C3FC-4789-8BF1-D2507EC08842}" type="pres">
      <dgm:prSet presAssocID="{66A0ED36-49E1-4C96-AD31-FBF5A2B5D7C6}" presName="parTxOnlySpace" presStyleCnt="0"/>
      <dgm:spPr/>
    </dgm:pt>
    <dgm:pt modelId="{0CE77096-C96F-44B6-8F10-6869999D5B91}" type="pres">
      <dgm:prSet presAssocID="{8300408E-C324-4F17-A5F7-37512F01E697}" presName="parTxOnly" presStyleLbl="node1" presStyleIdx="4" presStyleCnt="5">
        <dgm:presLayoutVars>
          <dgm:chMax val="0"/>
          <dgm:chPref val="0"/>
          <dgm:bulletEnabled val="1"/>
        </dgm:presLayoutVars>
      </dgm:prSet>
      <dgm:spPr/>
    </dgm:pt>
  </dgm:ptLst>
  <dgm:cxnLst>
    <dgm:cxn modelId="{CE33D90D-E895-48A5-BD92-6E820AB8FE89}" type="presOf" srcId="{8300408E-C324-4F17-A5F7-37512F01E697}" destId="{0CE77096-C96F-44B6-8F10-6869999D5B91}" srcOrd="0" destOrd="0" presId="urn:microsoft.com/office/officeart/2005/8/layout/chevron1"/>
    <dgm:cxn modelId="{B91AFA5E-B90F-4A28-AB8F-0FC8375C16DD}" type="presOf" srcId="{FFBB4650-2C58-4809-B346-AD0C2AB72688}" destId="{1019FF9F-4336-4200-8CC9-BBC281CEC018}" srcOrd="0" destOrd="0" presId="urn:microsoft.com/office/officeart/2005/8/layout/chevron1"/>
    <dgm:cxn modelId="{9C7E3241-1900-4759-8CEC-9C2E99CC520C}" srcId="{18FDCF17-AC18-4F2B-BAAC-173C6E1903F7}" destId="{AC44E468-9549-4861-B330-9351C2057FE3}" srcOrd="1" destOrd="0" parTransId="{7D938933-C9FC-461C-8392-FE75279A8D3B}" sibTransId="{2F77B0E1-5E3E-4809-99A4-B48300FFFDEF}"/>
    <dgm:cxn modelId="{FD3EA769-A496-42B8-B1FA-015EF61C5E8F}" srcId="{18FDCF17-AC18-4F2B-BAAC-173C6E1903F7}" destId="{8300408E-C324-4F17-A5F7-37512F01E697}" srcOrd="4" destOrd="0" parTransId="{1D3FD5DD-E4D1-426A-9041-27A45D9D327E}" sibTransId="{2B467793-EF39-4733-BDC8-2E1866971FA6}"/>
    <dgm:cxn modelId="{E0A1448C-DF08-4E99-B585-6B2D1FCAFB6C}" srcId="{18FDCF17-AC18-4F2B-BAAC-173C6E1903F7}" destId="{A70298A2-0338-4535-BCDD-64827299541F}" srcOrd="2" destOrd="0" parTransId="{B943EAF1-F61F-40C1-A274-04BF6408F902}" sibTransId="{F9F2004B-3696-4C67-9F8D-98C67DDBAEA0}"/>
    <dgm:cxn modelId="{258A678C-816B-42E9-82F1-79EACED3E1C4}" type="presOf" srcId="{A70298A2-0338-4535-BCDD-64827299541F}" destId="{753F2D52-ED39-4FC3-9E2B-65C49BD45249}" srcOrd="0" destOrd="0" presId="urn:microsoft.com/office/officeart/2005/8/layout/chevron1"/>
    <dgm:cxn modelId="{1E2ED79A-F434-4B29-8196-BD85AA9FD749}" srcId="{18FDCF17-AC18-4F2B-BAAC-173C6E1903F7}" destId="{FFBB4650-2C58-4809-B346-AD0C2AB72688}" srcOrd="3" destOrd="0" parTransId="{F5655882-0F9F-44CE-9C06-4029C6C71E36}" sibTransId="{66A0ED36-49E1-4C96-AD31-FBF5A2B5D7C6}"/>
    <dgm:cxn modelId="{6D3382D1-A42E-45DC-B1CA-E5D008E275F3}" type="presOf" srcId="{22B5E54C-8B08-49D6-87EF-2AE24381D1D7}" destId="{A9B1B0F2-7CA0-469B-8B96-64B3B4E0D987}" srcOrd="0" destOrd="0" presId="urn:microsoft.com/office/officeart/2005/8/layout/chevron1"/>
    <dgm:cxn modelId="{8A2954E7-48C4-49F4-85A5-5345ECC41803}" type="presOf" srcId="{AC44E468-9549-4861-B330-9351C2057FE3}" destId="{B418E931-BA9E-47A7-B25A-0D3AA0BA2317}" srcOrd="0" destOrd="0" presId="urn:microsoft.com/office/officeart/2005/8/layout/chevron1"/>
    <dgm:cxn modelId="{45A5F3EC-A0D7-448B-B2D1-2F81ABCCE8E7}" srcId="{18FDCF17-AC18-4F2B-BAAC-173C6E1903F7}" destId="{22B5E54C-8B08-49D6-87EF-2AE24381D1D7}" srcOrd="0" destOrd="0" parTransId="{248F70E3-EA4C-459E-A4AC-0050B55B439A}" sibTransId="{B48576D5-E9DE-4EB3-81F1-20484E97CDAE}"/>
    <dgm:cxn modelId="{2FACBAFB-0E11-4A02-844B-5110B9EFD979}" type="presOf" srcId="{18FDCF17-AC18-4F2B-BAAC-173C6E1903F7}" destId="{00F7A189-8A9C-43E2-A728-06D1B4B61E9C}" srcOrd="0" destOrd="0" presId="urn:microsoft.com/office/officeart/2005/8/layout/chevron1"/>
    <dgm:cxn modelId="{137DF8C5-3AC3-43F1-85D1-A37F3F2A0D02}" type="presParOf" srcId="{00F7A189-8A9C-43E2-A728-06D1B4B61E9C}" destId="{A9B1B0F2-7CA0-469B-8B96-64B3B4E0D987}" srcOrd="0" destOrd="0" presId="urn:microsoft.com/office/officeart/2005/8/layout/chevron1"/>
    <dgm:cxn modelId="{A16F368D-2774-4F54-99D5-4A0833D8721A}" type="presParOf" srcId="{00F7A189-8A9C-43E2-A728-06D1B4B61E9C}" destId="{24EC0608-66E3-423D-AB39-3B5FFA1CB3B5}" srcOrd="1" destOrd="0" presId="urn:microsoft.com/office/officeart/2005/8/layout/chevron1"/>
    <dgm:cxn modelId="{592879E8-1BE9-4C4D-B546-25BDDACA8C74}" type="presParOf" srcId="{00F7A189-8A9C-43E2-A728-06D1B4B61E9C}" destId="{B418E931-BA9E-47A7-B25A-0D3AA0BA2317}" srcOrd="2" destOrd="0" presId="urn:microsoft.com/office/officeart/2005/8/layout/chevron1"/>
    <dgm:cxn modelId="{DA3DFEF8-0122-409A-8F11-47629458A94E}" type="presParOf" srcId="{00F7A189-8A9C-43E2-A728-06D1B4B61E9C}" destId="{7B7F0AC4-FD69-4B8E-9B90-0152C89A1398}" srcOrd="3" destOrd="0" presId="urn:microsoft.com/office/officeart/2005/8/layout/chevron1"/>
    <dgm:cxn modelId="{654333B7-9EFC-4972-B07C-DD129175007C}" type="presParOf" srcId="{00F7A189-8A9C-43E2-A728-06D1B4B61E9C}" destId="{753F2D52-ED39-4FC3-9E2B-65C49BD45249}" srcOrd="4" destOrd="0" presId="urn:microsoft.com/office/officeart/2005/8/layout/chevron1"/>
    <dgm:cxn modelId="{F3994350-F1CA-49E3-A59B-53EBE91C1960}" type="presParOf" srcId="{00F7A189-8A9C-43E2-A728-06D1B4B61E9C}" destId="{0E5A9434-F293-481E-94CB-B1114F57CBEC}" srcOrd="5" destOrd="0" presId="urn:microsoft.com/office/officeart/2005/8/layout/chevron1"/>
    <dgm:cxn modelId="{054CDF56-A848-46B3-8AEA-27747FF889EC}" type="presParOf" srcId="{00F7A189-8A9C-43E2-A728-06D1B4B61E9C}" destId="{1019FF9F-4336-4200-8CC9-BBC281CEC018}" srcOrd="6" destOrd="0" presId="urn:microsoft.com/office/officeart/2005/8/layout/chevron1"/>
    <dgm:cxn modelId="{20EB0809-D6DD-4956-B5F9-03D5A642A17F}" type="presParOf" srcId="{00F7A189-8A9C-43E2-A728-06D1B4B61E9C}" destId="{20DA6D65-C3FC-4789-8BF1-D2507EC08842}" srcOrd="7" destOrd="0" presId="urn:microsoft.com/office/officeart/2005/8/layout/chevron1"/>
    <dgm:cxn modelId="{47AADC74-8924-42B2-A73B-D8427730365E}" type="presParOf" srcId="{00F7A189-8A9C-43E2-A728-06D1B4B61E9C}" destId="{0CE77096-C96F-44B6-8F10-6869999D5B91}"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3339C4-F261-48D7-A77B-3DCD8F2DF51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i-FI"/>
        </a:p>
      </dgm:t>
    </dgm:pt>
    <dgm:pt modelId="{8B8253C4-DC49-43C2-BD3E-B87723505F33}">
      <dgm:prSet phldrT="[Teksti]"/>
      <dgm:spPr/>
      <dgm:t>
        <a:bodyPr/>
        <a:lstStyle/>
        <a:p>
          <a:r>
            <a:rPr lang="fi-FI" dirty="0"/>
            <a:t>Ehkäisevän päihdetyön todentaminen konkreettiseksi -&gt; putken rakentaminen ja sen jälkeen putkessa olevien palveluiden markkinoiminen kuntalaisille</a:t>
          </a:r>
        </a:p>
      </dgm:t>
    </dgm:pt>
    <dgm:pt modelId="{80781DEF-3845-460D-BA3C-150C943E4355}" type="parTrans" cxnId="{3BEED325-CD19-4F52-A774-FB48825061A1}">
      <dgm:prSet/>
      <dgm:spPr/>
      <dgm:t>
        <a:bodyPr/>
        <a:lstStyle/>
        <a:p>
          <a:endParaRPr lang="fi-FI"/>
        </a:p>
      </dgm:t>
    </dgm:pt>
    <dgm:pt modelId="{AA6C79B4-09EA-4014-B1CA-74DD2F18A6CF}" type="sibTrans" cxnId="{3BEED325-CD19-4F52-A774-FB48825061A1}">
      <dgm:prSet/>
      <dgm:spPr/>
      <dgm:t>
        <a:bodyPr/>
        <a:lstStyle/>
        <a:p>
          <a:endParaRPr lang="fi-FI"/>
        </a:p>
      </dgm:t>
    </dgm:pt>
    <dgm:pt modelId="{8400A93B-CE58-4E58-B912-41F8470FD622}">
      <dgm:prSet phldrT="[Teksti]"/>
      <dgm:spPr/>
      <dgm:t>
        <a:bodyPr/>
        <a:lstStyle/>
        <a:p>
          <a:r>
            <a:rPr lang="fi-FI" dirty="0"/>
            <a:t>Huomioidaan kaupungin toiminnassa ehkäisevä päihdetyö</a:t>
          </a:r>
        </a:p>
      </dgm:t>
    </dgm:pt>
    <dgm:pt modelId="{DA108F0D-51F4-4183-A0A0-416CE03E1289}" type="parTrans" cxnId="{35153F26-CE90-45C1-87B2-EA26B6D5620F}">
      <dgm:prSet/>
      <dgm:spPr/>
      <dgm:t>
        <a:bodyPr/>
        <a:lstStyle/>
        <a:p>
          <a:endParaRPr lang="fi-FI"/>
        </a:p>
      </dgm:t>
    </dgm:pt>
    <dgm:pt modelId="{FF150A4A-0590-4409-89DA-5609057A592B}" type="sibTrans" cxnId="{35153F26-CE90-45C1-87B2-EA26B6D5620F}">
      <dgm:prSet/>
      <dgm:spPr/>
      <dgm:t>
        <a:bodyPr/>
        <a:lstStyle/>
        <a:p>
          <a:endParaRPr lang="fi-FI"/>
        </a:p>
      </dgm:t>
    </dgm:pt>
    <dgm:pt modelId="{A3664F89-6D8C-4D4A-8626-9664A006A725}">
      <dgm:prSet phldrT="[Teksti]"/>
      <dgm:spPr/>
      <dgm:t>
        <a:bodyPr/>
        <a:lstStyle/>
        <a:p>
          <a:r>
            <a:rPr lang="fi-FI"/>
            <a:t>Järjestöavustuksien myöntämisessä huomioitaisiin painoarvolla yhdistysten ja järjestöjen tekemät toimet päihdehaittojen ehkäisemiseksi</a:t>
          </a:r>
        </a:p>
      </dgm:t>
    </dgm:pt>
    <dgm:pt modelId="{3EF49474-FDA3-45E6-BC90-3CFEBE8450A7}" type="parTrans" cxnId="{7FB6E3E9-ECF9-49C4-9B06-B3BD30652F30}">
      <dgm:prSet/>
      <dgm:spPr/>
      <dgm:t>
        <a:bodyPr/>
        <a:lstStyle/>
        <a:p>
          <a:endParaRPr lang="fi-FI"/>
        </a:p>
      </dgm:t>
    </dgm:pt>
    <dgm:pt modelId="{49AB9F6F-A448-4A45-8775-4D3489660F66}" type="sibTrans" cxnId="{7FB6E3E9-ECF9-49C4-9B06-B3BD30652F30}">
      <dgm:prSet/>
      <dgm:spPr/>
      <dgm:t>
        <a:bodyPr/>
        <a:lstStyle/>
        <a:p>
          <a:endParaRPr lang="fi-FI"/>
        </a:p>
      </dgm:t>
    </dgm:pt>
    <dgm:pt modelId="{E2FA7EE4-0804-4629-87A6-AEBAE0CE269A}">
      <dgm:prSet phldrT="[Teksti]"/>
      <dgm:spPr/>
      <dgm:t>
        <a:bodyPr/>
        <a:lstStyle/>
        <a:p>
          <a:r>
            <a:rPr lang="fi-FI" dirty="0"/>
            <a:t>Moniammatillisten rakenteiden auki kirjoittaminen, vastuutyöntekijöiden kirjaaminen ja näiden koottujen tietojen tiedottaminen  ammattilaisille ja kolmannelle sektorille </a:t>
          </a:r>
        </a:p>
      </dgm:t>
    </dgm:pt>
    <dgm:pt modelId="{C57650EB-E662-46A3-835B-738D6F07D5AD}" type="parTrans" cxnId="{B26322EA-A9C8-4489-B9C5-9131F675A917}">
      <dgm:prSet/>
      <dgm:spPr/>
      <dgm:t>
        <a:bodyPr/>
        <a:lstStyle/>
        <a:p>
          <a:endParaRPr lang="fi-FI"/>
        </a:p>
      </dgm:t>
    </dgm:pt>
    <dgm:pt modelId="{95343EE7-F761-47DD-AD26-F4724EB07BA0}" type="sibTrans" cxnId="{B26322EA-A9C8-4489-B9C5-9131F675A917}">
      <dgm:prSet/>
      <dgm:spPr/>
      <dgm:t>
        <a:bodyPr/>
        <a:lstStyle/>
        <a:p>
          <a:endParaRPr lang="fi-FI"/>
        </a:p>
      </dgm:t>
    </dgm:pt>
    <dgm:pt modelId="{D592D6A1-9C5B-471C-BC3C-9D41658693E3}">
      <dgm:prSet phldrT="[Teksti]"/>
      <dgm:spPr/>
      <dgm:t>
        <a:bodyPr/>
        <a:lstStyle/>
        <a:p>
          <a:r>
            <a:rPr lang="fi-FI"/>
            <a:t>Tiedottamisen parantaminen</a:t>
          </a:r>
        </a:p>
      </dgm:t>
    </dgm:pt>
    <dgm:pt modelId="{273661F7-53EC-4FB5-BE1D-619DC3705335}" type="parTrans" cxnId="{17A4E537-A733-47FB-ACE5-399341FE0530}">
      <dgm:prSet/>
      <dgm:spPr/>
      <dgm:t>
        <a:bodyPr/>
        <a:lstStyle/>
        <a:p>
          <a:endParaRPr lang="fi-FI"/>
        </a:p>
      </dgm:t>
    </dgm:pt>
    <dgm:pt modelId="{E924269D-E975-4B81-8F36-E08A81E08210}" type="sibTrans" cxnId="{17A4E537-A733-47FB-ACE5-399341FE0530}">
      <dgm:prSet/>
      <dgm:spPr/>
      <dgm:t>
        <a:bodyPr/>
        <a:lstStyle/>
        <a:p>
          <a:endParaRPr lang="fi-FI"/>
        </a:p>
      </dgm:t>
    </dgm:pt>
    <dgm:pt modelId="{2A919E07-DA32-4E44-A493-B27CD5EE42F3}" type="pres">
      <dgm:prSet presAssocID="{693339C4-F261-48D7-A77B-3DCD8F2DF515}" presName="cycle" presStyleCnt="0">
        <dgm:presLayoutVars>
          <dgm:dir/>
          <dgm:resizeHandles val="exact"/>
        </dgm:presLayoutVars>
      </dgm:prSet>
      <dgm:spPr/>
    </dgm:pt>
    <dgm:pt modelId="{84A6AA4A-C026-49F4-88B2-246726C14989}" type="pres">
      <dgm:prSet presAssocID="{8B8253C4-DC49-43C2-BD3E-B87723505F33}" presName="node" presStyleLbl="node1" presStyleIdx="0" presStyleCnt="5" custScaleX="117914" custScaleY="160139">
        <dgm:presLayoutVars>
          <dgm:bulletEnabled val="1"/>
        </dgm:presLayoutVars>
      </dgm:prSet>
      <dgm:spPr/>
    </dgm:pt>
    <dgm:pt modelId="{C548A072-69E7-4B2C-96E6-87E85C81FEAA}" type="pres">
      <dgm:prSet presAssocID="{8B8253C4-DC49-43C2-BD3E-B87723505F33}" presName="spNode" presStyleCnt="0"/>
      <dgm:spPr/>
    </dgm:pt>
    <dgm:pt modelId="{44132FC2-AB32-477D-8A7D-E9ECB7713574}" type="pres">
      <dgm:prSet presAssocID="{AA6C79B4-09EA-4014-B1CA-74DD2F18A6CF}" presName="sibTrans" presStyleLbl="sibTrans1D1" presStyleIdx="0" presStyleCnt="5"/>
      <dgm:spPr/>
    </dgm:pt>
    <dgm:pt modelId="{E532420E-86DE-4B9A-894E-E5260B01958D}" type="pres">
      <dgm:prSet presAssocID="{8400A93B-CE58-4E58-B912-41F8470FD622}" presName="node" presStyleLbl="node1" presStyleIdx="1" presStyleCnt="5" custScaleX="111869" custScaleY="137996">
        <dgm:presLayoutVars>
          <dgm:bulletEnabled val="1"/>
        </dgm:presLayoutVars>
      </dgm:prSet>
      <dgm:spPr/>
    </dgm:pt>
    <dgm:pt modelId="{C4214ED7-8AE0-4356-BC51-311AD728FD2C}" type="pres">
      <dgm:prSet presAssocID="{8400A93B-CE58-4E58-B912-41F8470FD622}" presName="spNode" presStyleCnt="0"/>
      <dgm:spPr/>
    </dgm:pt>
    <dgm:pt modelId="{FA7E10DA-6AE3-43B0-9627-6ED76ACB13B9}" type="pres">
      <dgm:prSet presAssocID="{FF150A4A-0590-4409-89DA-5609057A592B}" presName="sibTrans" presStyleLbl="sibTrans1D1" presStyleIdx="1" presStyleCnt="5"/>
      <dgm:spPr/>
    </dgm:pt>
    <dgm:pt modelId="{1658ADF6-9F20-480E-AE08-336E5ECD35E9}" type="pres">
      <dgm:prSet presAssocID="{A3664F89-6D8C-4D4A-8626-9664A006A725}" presName="node" presStyleLbl="node1" presStyleIdx="2" presStyleCnt="5" custScaleX="160574" custScaleY="154255" custRadScaleRad="113664" custRadScaleInc="-42698">
        <dgm:presLayoutVars>
          <dgm:bulletEnabled val="1"/>
        </dgm:presLayoutVars>
      </dgm:prSet>
      <dgm:spPr/>
    </dgm:pt>
    <dgm:pt modelId="{1F08BA7A-CDF8-4B1A-8111-5F6A65C00B8B}" type="pres">
      <dgm:prSet presAssocID="{A3664F89-6D8C-4D4A-8626-9664A006A725}" presName="spNode" presStyleCnt="0"/>
      <dgm:spPr/>
    </dgm:pt>
    <dgm:pt modelId="{DA69D1DB-7730-499C-9553-A712521DE84D}" type="pres">
      <dgm:prSet presAssocID="{49AB9F6F-A448-4A45-8775-4D3489660F66}" presName="sibTrans" presStyleLbl="sibTrans1D1" presStyleIdx="2" presStyleCnt="5"/>
      <dgm:spPr/>
    </dgm:pt>
    <dgm:pt modelId="{72616C42-A54D-4561-96B5-558648483ECD}" type="pres">
      <dgm:prSet presAssocID="{E2FA7EE4-0804-4629-87A6-AEBAE0CE269A}" presName="node" presStyleLbl="node1" presStyleIdx="3" presStyleCnt="5" custScaleX="219115" custScaleY="148595" custRadScaleRad="130375" custRadScaleInc="56385">
        <dgm:presLayoutVars>
          <dgm:bulletEnabled val="1"/>
        </dgm:presLayoutVars>
      </dgm:prSet>
      <dgm:spPr/>
    </dgm:pt>
    <dgm:pt modelId="{686E0EC4-FCB8-4251-9E5E-F430DF8FD9F4}" type="pres">
      <dgm:prSet presAssocID="{E2FA7EE4-0804-4629-87A6-AEBAE0CE269A}" presName="spNode" presStyleCnt="0"/>
      <dgm:spPr/>
    </dgm:pt>
    <dgm:pt modelId="{9B0CF4AD-1B1B-42EB-9F3A-384567FEFD65}" type="pres">
      <dgm:prSet presAssocID="{95343EE7-F761-47DD-AD26-F4724EB07BA0}" presName="sibTrans" presStyleLbl="sibTrans1D1" presStyleIdx="3" presStyleCnt="5"/>
      <dgm:spPr/>
    </dgm:pt>
    <dgm:pt modelId="{778FDCAF-23F7-4370-A817-D6C239F8F1C7}" type="pres">
      <dgm:prSet presAssocID="{D592D6A1-9C5B-471C-BC3C-9D41658693E3}" presName="node" presStyleLbl="node1" presStyleIdx="4" presStyleCnt="5" custScaleX="107748" custScaleY="132718">
        <dgm:presLayoutVars>
          <dgm:bulletEnabled val="1"/>
        </dgm:presLayoutVars>
      </dgm:prSet>
      <dgm:spPr/>
    </dgm:pt>
    <dgm:pt modelId="{3735759B-328C-4934-A11D-322306B0EDF2}" type="pres">
      <dgm:prSet presAssocID="{D592D6A1-9C5B-471C-BC3C-9D41658693E3}" presName="spNode" presStyleCnt="0"/>
      <dgm:spPr/>
    </dgm:pt>
    <dgm:pt modelId="{42F970E5-4CFB-46AF-B133-0D2ACD84A998}" type="pres">
      <dgm:prSet presAssocID="{E924269D-E975-4B81-8F36-E08A81E08210}" presName="sibTrans" presStyleLbl="sibTrans1D1" presStyleIdx="4" presStyleCnt="5"/>
      <dgm:spPr/>
    </dgm:pt>
  </dgm:ptLst>
  <dgm:cxnLst>
    <dgm:cxn modelId="{D0285209-40C3-43DF-BB3B-D07BDCB3A5C7}" type="presOf" srcId="{A3664F89-6D8C-4D4A-8626-9664A006A725}" destId="{1658ADF6-9F20-480E-AE08-336E5ECD35E9}" srcOrd="0" destOrd="0" presId="urn:microsoft.com/office/officeart/2005/8/layout/cycle5"/>
    <dgm:cxn modelId="{0162C10B-C7CD-4812-9322-04A18ED5BBB1}" type="presOf" srcId="{FF150A4A-0590-4409-89DA-5609057A592B}" destId="{FA7E10DA-6AE3-43B0-9627-6ED76ACB13B9}" srcOrd="0" destOrd="0" presId="urn:microsoft.com/office/officeart/2005/8/layout/cycle5"/>
    <dgm:cxn modelId="{3BEED325-CD19-4F52-A774-FB48825061A1}" srcId="{693339C4-F261-48D7-A77B-3DCD8F2DF515}" destId="{8B8253C4-DC49-43C2-BD3E-B87723505F33}" srcOrd="0" destOrd="0" parTransId="{80781DEF-3845-460D-BA3C-150C943E4355}" sibTransId="{AA6C79B4-09EA-4014-B1CA-74DD2F18A6CF}"/>
    <dgm:cxn modelId="{35153F26-CE90-45C1-87B2-EA26B6D5620F}" srcId="{693339C4-F261-48D7-A77B-3DCD8F2DF515}" destId="{8400A93B-CE58-4E58-B912-41F8470FD622}" srcOrd="1" destOrd="0" parTransId="{DA108F0D-51F4-4183-A0A0-416CE03E1289}" sibTransId="{FF150A4A-0590-4409-89DA-5609057A592B}"/>
    <dgm:cxn modelId="{BC77542B-4D5B-474E-AC5B-509FB6901A66}" type="presOf" srcId="{AA6C79B4-09EA-4014-B1CA-74DD2F18A6CF}" destId="{44132FC2-AB32-477D-8A7D-E9ECB7713574}" srcOrd="0" destOrd="0" presId="urn:microsoft.com/office/officeart/2005/8/layout/cycle5"/>
    <dgm:cxn modelId="{17A4E537-A733-47FB-ACE5-399341FE0530}" srcId="{693339C4-F261-48D7-A77B-3DCD8F2DF515}" destId="{D592D6A1-9C5B-471C-BC3C-9D41658693E3}" srcOrd="4" destOrd="0" parTransId="{273661F7-53EC-4FB5-BE1D-619DC3705335}" sibTransId="{E924269D-E975-4B81-8F36-E08A81E08210}"/>
    <dgm:cxn modelId="{A20D4B3F-9457-4218-8760-76F2077DD897}" type="presOf" srcId="{49AB9F6F-A448-4A45-8775-4D3489660F66}" destId="{DA69D1DB-7730-499C-9553-A712521DE84D}" srcOrd="0" destOrd="0" presId="urn:microsoft.com/office/officeart/2005/8/layout/cycle5"/>
    <dgm:cxn modelId="{77E8DD61-4D17-44BA-9DB3-0257D145E5B3}" type="presOf" srcId="{95343EE7-F761-47DD-AD26-F4724EB07BA0}" destId="{9B0CF4AD-1B1B-42EB-9F3A-384567FEFD65}" srcOrd="0" destOrd="0" presId="urn:microsoft.com/office/officeart/2005/8/layout/cycle5"/>
    <dgm:cxn modelId="{397DB365-3743-419A-8818-3602B91C4F1E}" type="presOf" srcId="{693339C4-F261-48D7-A77B-3DCD8F2DF515}" destId="{2A919E07-DA32-4E44-A493-B27CD5EE42F3}" srcOrd="0" destOrd="0" presId="urn:microsoft.com/office/officeart/2005/8/layout/cycle5"/>
    <dgm:cxn modelId="{EEE32A7D-C6F0-4C63-B63B-DCB3706FEE3A}" type="presOf" srcId="{8400A93B-CE58-4E58-B912-41F8470FD622}" destId="{E532420E-86DE-4B9A-894E-E5260B01958D}" srcOrd="0" destOrd="0" presId="urn:microsoft.com/office/officeart/2005/8/layout/cycle5"/>
    <dgm:cxn modelId="{F1B5F692-E718-422A-94A3-1FC6008C8FC4}" type="presOf" srcId="{E2FA7EE4-0804-4629-87A6-AEBAE0CE269A}" destId="{72616C42-A54D-4561-96B5-558648483ECD}" srcOrd="0" destOrd="0" presId="urn:microsoft.com/office/officeart/2005/8/layout/cycle5"/>
    <dgm:cxn modelId="{9599E7AA-8864-410D-9AF1-03397F773535}" type="presOf" srcId="{8B8253C4-DC49-43C2-BD3E-B87723505F33}" destId="{84A6AA4A-C026-49F4-88B2-246726C14989}" srcOrd="0" destOrd="0" presId="urn:microsoft.com/office/officeart/2005/8/layout/cycle5"/>
    <dgm:cxn modelId="{722D51B7-C240-47DB-BFC0-C9AFC956D74D}" type="presOf" srcId="{D592D6A1-9C5B-471C-BC3C-9D41658693E3}" destId="{778FDCAF-23F7-4370-A817-D6C239F8F1C7}" srcOrd="0" destOrd="0" presId="urn:microsoft.com/office/officeart/2005/8/layout/cycle5"/>
    <dgm:cxn modelId="{586989E7-39AC-47DA-866B-A45B59C4DE26}" type="presOf" srcId="{E924269D-E975-4B81-8F36-E08A81E08210}" destId="{42F970E5-4CFB-46AF-B133-0D2ACD84A998}" srcOrd="0" destOrd="0" presId="urn:microsoft.com/office/officeart/2005/8/layout/cycle5"/>
    <dgm:cxn modelId="{7FB6E3E9-ECF9-49C4-9B06-B3BD30652F30}" srcId="{693339C4-F261-48D7-A77B-3DCD8F2DF515}" destId="{A3664F89-6D8C-4D4A-8626-9664A006A725}" srcOrd="2" destOrd="0" parTransId="{3EF49474-FDA3-45E6-BC90-3CFEBE8450A7}" sibTransId="{49AB9F6F-A448-4A45-8775-4D3489660F66}"/>
    <dgm:cxn modelId="{B26322EA-A9C8-4489-B9C5-9131F675A917}" srcId="{693339C4-F261-48D7-A77B-3DCD8F2DF515}" destId="{E2FA7EE4-0804-4629-87A6-AEBAE0CE269A}" srcOrd="3" destOrd="0" parTransId="{C57650EB-E662-46A3-835B-738D6F07D5AD}" sibTransId="{95343EE7-F761-47DD-AD26-F4724EB07BA0}"/>
    <dgm:cxn modelId="{0E2BE9B0-D3D5-43C5-B81F-E1F18BCF273A}" type="presParOf" srcId="{2A919E07-DA32-4E44-A493-B27CD5EE42F3}" destId="{84A6AA4A-C026-49F4-88B2-246726C14989}" srcOrd="0" destOrd="0" presId="urn:microsoft.com/office/officeart/2005/8/layout/cycle5"/>
    <dgm:cxn modelId="{D68C7858-6649-4E64-986D-89358D874583}" type="presParOf" srcId="{2A919E07-DA32-4E44-A493-B27CD5EE42F3}" destId="{C548A072-69E7-4B2C-96E6-87E85C81FEAA}" srcOrd="1" destOrd="0" presId="urn:microsoft.com/office/officeart/2005/8/layout/cycle5"/>
    <dgm:cxn modelId="{F9E721A5-7830-41FA-B923-05BBE5B08525}" type="presParOf" srcId="{2A919E07-DA32-4E44-A493-B27CD5EE42F3}" destId="{44132FC2-AB32-477D-8A7D-E9ECB7713574}" srcOrd="2" destOrd="0" presId="urn:microsoft.com/office/officeart/2005/8/layout/cycle5"/>
    <dgm:cxn modelId="{FFC84620-4558-400D-A436-42357B4B0629}" type="presParOf" srcId="{2A919E07-DA32-4E44-A493-B27CD5EE42F3}" destId="{E532420E-86DE-4B9A-894E-E5260B01958D}" srcOrd="3" destOrd="0" presId="urn:microsoft.com/office/officeart/2005/8/layout/cycle5"/>
    <dgm:cxn modelId="{D06C3D64-5AF3-4DA5-9F2F-A16B68F089E1}" type="presParOf" srcId="{2A919E07-DA32-4E44-A493-B27CD5EE42F3}" destId="{C4214ED7-8AE0-4356-BC51-311AD728FD2C}" srcOrd="4" destOrd="0" presId="urn:microsoft.com/office/officeart/2005/8/layout/cycle5"/>
    <dgm:cxn modelId="{F14A7554-AE69-4F90-8961-F1D40090CCD9}" type="presParOf" srcId="{2A919E07-DA32-4E44-A493-B27CD5EE42F3}" destId="{FA7E10DA-6AE3-43B0-9627-6ED76ACB13B9}" srcOrd="5" destOrd="0" presId="urn:microsoft.com/office/officeart/2005/8/layout/cycle5"/>
    <dgm:cxn modelId="{98833DFA-0EC1-459D-8E7F-75F1D8903DB6}" type="presParOf" srcId="{2A919E07-DA32-4E44-A493-B27CD5EE42F3}" destId="{1658ADF6-9F20-480E-AE08-336E5ECD35E9}" srcOrd="6" destOrd="0" presId="urn:microsoft.com/office/officeart/2005/8/layout/cycle5"/>
    <dgm:cxn modelId="{704D9056-2F22-4E31-8CA9-745A64BB4544}" type="presParOf" srcId="{2A919E07-DA32-4E44-A493-B27CD5EE42F3}" destId="{1F08BA7A-CDF8-4B1A-8111-5F6A65C00B8B}" srcOrd="7" destOrd="0" presId="urn:microsoft.com/office/officeart/2005/8/layout/cycle5"/>
    <dgm:cxn modelId="{6DA7531B-C301-495C-9464-102252608B98}" type="presParOf" srcId="{2A919E07-DA32-4E44-A493-B27CD5EE42F3}" destId="{DA69D1DB-7730-499C-9553-A712521DE84D}" srcOrd="8" destOrd="0" presId="urn:microsoft.com/office/officeart/2005/8/layout/cycle5"/>
    <dgm:cxn modelId="{9A666B41-E826-41FC-8D6E-3824253E7EAE}" type="presParOf" srcId="{2A919E07-DA32-4E44-A493-B27CD5EE42F3}" destId="{72616C42-A54D-4561-96B5-558648483ECD}" srcOrd="9" destOrd="0" presId="urn:microsoft.com/office/officeart/2005/8/layout/cycle5"/>
    <dgm:cxn modelId="{441CCCBC-CE55-43D8-8B7C-F604CCC7CD8A}" type="presParOf" srcId="{2A919E07-DA32-4E44-A493-B27CD5EE42F3}" destId="{686E0EC4-FCB8-4251-9E5E-F430DF8FD9F4}" srcOrd="10" destOrd="0" presId="urn:microsoft.com/office/officeart/2005/8/layout/cycle5"/>
    <dgm:cxn modelId="{FD43FEFB-BC81-4E62-A7E3-32A3AE9767DB}" type="presParOf" srcId="{2A919E07-DA32-4E44-A493-B27CD5EE42F3}" destId="{9B0CF4AD-1B1B-42EB-9F3A-384567FEFD65}" srcOrd="11" destOrd="0" presId="urn:microsoft.com/office/officeart/2005/8/layout/cycle5"/>
    <dgm:cxn modelId="{F3A78BA6-2186-41AB-BA68-01F5530CFF09}" type="presParOf" srcId="{2A919E07-DA32-4E44-A493-B27CD5EE42F3}" destId="{778FDCAF-23F7-4370-A817-D6C239F8F1C7}" srcOrd="12" destOrd="0" presId="urn:microsoft.com/office/officeart/2005/8/layout/cycle5"/>
    <dgm:cxn modelId="{4BF8BD5B-D4CF-4831-ACD8-3F83445F4D8B}" type="presParOf" srcId="{2A919E07-DA32-4E44-A493-B27CD5EE42F3}" destId="{3735759B-328C-4934-A11D-322306B0EDF2}" srcOrd="13" destOrd="0" presId="urn:microsoft.com/office/officeart/2005/8/layout/cycle5"/>
    <dgm:cxn modelId="{FD756EBF-BEE5-4059-88D1-45569B550919}" type="presParOf" srcId="{2A919E07-DA32-4E44-A493-B27CD5EE42F3}" destId="{42F970E5-4CFB-46AF-B133-0D2ACD84A998}"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1B0F2-7CA0-469B-8B96-64B3B4E0D987}">
      <dsp:nvSpPr>
        <dsp:cNvPr id="0" name=""/>
        <dsp:cNvSpPr/>
      </dsp:nvSpPr>
      <dsp:spPr>
        <a:xfrm>
          <a:off x="1807" y="1860741"/>
          <a:ext cx="1609054" cy="643621"/>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fi-FI" sz="1200" kern="1200"/>
            <a:t>LAPSET</a:t>
          </a:r>
        </a:p>
      </dsp:txBody>
      <dsp:txXfrm>
        <a:off x="323618" y="1860741"/>
        <a:ext cx="965433" cy="643621"/>
      </dsp:txXfrm>
    </dsp:sp>
    <dsp:sp modelId="{B418E931-BA9E-47A7-B25A-0D3AA0BA2317}">
      <dsp:nvSpPr>
        <dsp:cNvPr id="0" name=""/>
        <dsp:cNvSpPr/>
      </dsp:nvSpPr>
      <dsp:spPr>
        <a:xfrm>
          <a:off x="1449956" y="1860741"/>
          <a:ext cx="1609054" cy="643621"/>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fi-FI" sz="1200" kern="1200"/>
            <a:t>NUORET</a:t>
          </a:r>
        </a:p>
      </dsp:txBody>
      <dsp:txXfrm>
        <a:off x="1771767" y="1860741"/>
        <a:ext cx="965433" cy="643621"/>
      </dsp:txXfrm>
    </dsp:sp>
    <dsp:sp modelId="{753F2D52-ED39-4FC3-9E2B-65C49BD45249}">
      <dsp:nvSpPr>
        <dsp:cNvPr id="0" name=""/>
        <dsp:cNvSpPr/>
      </dsp:nvSpPr>
      <dsp:spPr>
        <a:xfrm>
          <a:off x="2898105" y="1860741"/>
          <a:ext cx="1609054" cy="643621"/>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fi-FI" sz="1200" kern="1200"/>
            <a:t>NUORET AIKUISET</a:t>
          </a:r>
        </a:p>
      </dsp:txBody>
      <dsp:txXfrm>
        <a:off x="3219916" y="1860741"/>
        <a:ext cx="965433" cy="643621"/>
      </dsp:txXfrm>
    </dsp:sp>
    <dsp:sp modelId="{1019FF9F-4336-4200-8CC9-BBC281CEC018}">
      <dsp:nvSpPr>
        <dsp:cNvPr id="0" name=""/>
        <dsp:cNvSpPr/>
      </dsp:nvSpPr>
      <dsp:spPr>
        <a:xfrm>
          <a:off x="4346254" y="1860741"/>
          <a:ext cx="1609054" cy="643621"/>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fi-FI" sz="1200" kern="1200"/>
            <a:t>TYÖIKÄISET</a:t>
          </a:r>
        </a:p>
      </dsp:txBody>
      <dsp:txXfrm>
        <a:off x="4668065" y="1860741"/>
        <a:ext cx="965433" cy="643621"/>
      </dsp:txXfrm>
    </dsp:sp>
    <dsp:sp modelId="{0CE77096-C96F-44B6-8F10-6869999D5B91}">
      <dsp:nvSpPr>
        <dsp:cNvPr id="0" name=""/>
        <dsp:cNvSpPr/>
      </dsp:nvSpPr>
      <dsp:spPr>
        <a:xfrm>
          <a:off x="5794402" y="1860741"/>
          <a:ext cx="1609054" cy="643621"/>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fi-FI" sz="1200" kern="1200"/>
            <a:t>IKÄIHMISET</a:t>
          </a:r>
        </a:p>
      </dsp:txBody>
      <dsp:txXfrm>
        <a:off x="6116213" y="1860741"/>
        <a:ext cx="965433" cy="6436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6AA4A-C026-49F4-88B2-246726C14989}">
      <dsp:nvSpPr>
        <dsp:cNvPr id="0" name=""/>
        <dsp:cNvSpPr/>
      </dsp:nvSpPr>
      <dsp:spPr>
        <a:xfrm>
          <a:off x="3254309" y="-244808"/>
          <a:ext cx="1759783" cy="15534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Ehkäisevän päihdetyön todentaminen konkreettiseksi -&gt; putken rakentaminen ja sen jälkeen putkessa olevien palveluiden markkinoiminen kuntalaisille</a:t>
          </a:r>
        </a:p>
      </dsp:txBody>
      <dsp:txXfrm>
        <a:off x="3330143" y="-168974"/>
        <a:ext cx="1608115" cy="1401807"/>
      </dsp:txXfrm>
    </dsp:sp>
    <dsp:sp modelId="{44132FC2-AB32-477D-8A7D-E9ECB7713574}">
      <dsp:nvSpPr>
        <dsp:cNvPr id="0" name=""/>
        <dsp:cNvSpPr/>
      </dsp:nvSpPr>
      <dsp:spPr>
        <a:xfrm>
          <a:off x="2195338" y="531928"/>
          <a:ext cx="3877725" cy="3877725"/>
        </a:xfrm>
        <a:custGeom>
          <a:avLst/>
          <a:gdLst/>
          <a:ahLst/>
          <a:cxnLst/>
          <a:rect l="0" t="0" r="0" b="0"/>
          <a:pathLst>
            <a:path>
              <a:moveTo>
                <a:pt x="2948776" y="283790"/>
              </a:moveTo>
              <a:arcTo wR="1938862" hR="1938862" stAng="18083475" swAng="8006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532420E-86DE-4B9A-894E-E5260B01958D}">
      <dsp:nvSpPr>
        <dsp:cNvPr id="0" name=""/>
        <dsp:cNvSpPr/>
      </dsp:nvSpPr>
      <dsp:spPr>
        <a:xfrm>
          <a:off x="5143386" y="1202314"/>
          <a:ext cx="1669566" cy="1338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Huomioidaan kaupungin toiminnassa ehkäisevä päihdetyö</a:t>
          </a:r>
        </a:p>
      </dsp:txBody>
      <dsp:txXfrm>
        <a:off x="5208734" y="1267662"/>
        <a:ext cx="1538870" cy="1207974"/>
      </dsp:txXfrm>
    </dsp:sp>
    <dsp:sp modelId="{FA7E10DA-6AE3-43B0-9627-6ED76ACB13B9}">
      <dsp:nvSpPr>
        <dsp:cNvPr id="0" name=""/>
        <dsp:cNvSpPr/>
      </dsp:nvSpPr>
      <dsp:spPr>
        <a:xfrm>
          <a:off x="2319294" y="1287625"/>
          <a:ext cx="3877725" cy="3877725"/>
        </a:xfrm>
        <a:custGeom>
          <a:avLst/>
          <a:gdLst/>
          <a:ahLst/>
          <a:cxnLst/>
          <a:rect l="0" t="0" r="0" b="0"/>
          <a:pathLst>
            <a:path>
              <a:moveTo>
                <a:pt x="3798174" y="1389180"/>
              </a:moveTo>
              <a:arcTo wR="1938862" hR="1938862" stAng="20611820" swAng="76973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658ADF6-9F20-480E-AE08-336E5ECD35E9}">
      <dsp:nvSpPr>
        <dsp:cNvPr id="0" name=""/>
        <dsp:cNvSpPr/>
      </dsp:nvSpPr>
      <dsp:spPr>
        <a:xfrm>
          <a:off x="4527845" y="3246611"/>
          <a:ext cx="2396454" cy="14963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a:t>Järjestöavustuksien myöntämisessä huomioitaisiin painoarvolla yhdistysten ja järjestöjen tekemät toimet päihdehaittojen ehkäisemiseksi</a:t>
          </a:r>
        </a:p>
      </dsp:txBody>
      <dsp:txXfrm>
        <a:off x="4600893" y="3319659"/>
        <a:ext cx="2250358" cy="1350299"/>
      </dsp:txXfrm>
    </dsp:sp>
    <dsp:sp modelId="{DA69D1DB-7730-499C-9553-A712521DE84D}">
      <dsp:nvSpPr>
        <dsp:cNvPr id="0" name=""/>
        <dsp:cNvSpPr/>
      </dsp:nvSpPr>
      <dsp:spPr>
        <a:xfrm>
          <a:off x="1751273" y="951724"/>
          <a:ext cx="3877725" cy="3877725"/>
        </a:xfrm>
        <a:custGeom>
          <a:avLst/>
          <a:gdLst/>
          <a:ahLst/>
          <a:cxnLst/>
          <a:rect l="0" t="0" r="0" b="0"/>
          <a:pathLst>
            <a:path>
              <a:moveTo>
                <a:pt x="2524417" y="3787190"/>
              </a:moveTo>
              <a:arcTo wR="1938862" hR="1938862" stAng="4345300" swAng="149566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2616C42-A54D-4561-96B5-558648483ECD}">
      <dsp:nvSpPr>
        <dsp:cNvPr id="0" name=""/>
        <dsp:cNvSpPr/>
      </dsp:nvSpPr>
      <dsp:spPr>
        <a:xfrm>
          <a:off x="576055" y="3318620"/>
          <a:ext cx="3270137" cy="14414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Moniammatillisten rakenteiden auki kirjoittaminen, vastuutyöntekijöiden kirjaaminen ja näiden koottujen tietojen tiedottaminen  ammattilaisille ja kolmannelle sektorille </a:t>
          </a:r>
        </a:p>
      </dsp:txBody>
      <dsp:txXfrm>
        <a:off x="646423" y="3388988"/>
        <a:ext cx="3129401" cy="1300753"/>
      </dsp:txXfrm>
    </dsp:sp>
    <dsp:sp modelId="{9B0CF4AD-1B1B-42EB-9F3A-384567FEFD65}">
      <dsp:nvSpPr>
        <dsp:cNvPr id="0" name=""/>
        <dsp:cNvSpPr/>
      </dsp:nvSpPr>
      <dsp:spPr>
        <a:xfrm>
          <a:off x="1753756" y="1808948"/>
          <a:ext cx="3877725" cy="3877725"/>
        </a:xfrm>
        <a:custGeom>
          <a:avLst/>
          <a:gdLst/>
          <a:ahLst/>
          <a:cxnLst/>
          <a:rect l="0" t="0" r="0" b="0"/>
          <a:pathLst>
            <a:path>
              <a:moveTo>
                <a:pt x="95698" y="1337252"/>
              </a:moveTo>
              <a:arcTo wR="1938862" hR="1938862" stAng="11884604" swAng="96620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78FDCAF-23F7-4370-A817-D6C239F8F1C7}">
      <dsp:nvSpPr>
        <dsp:cNvPr id="0" name=""/>
        <dsp:cNvSpPr/>
      </dsp:nvSpPr>
      <dsp:spPr>
        <a:xfrm>
          <a:off x="1486201" y="1227915"/>
          <a:ext cx="1608063" cy="12874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a:t>Tiedottamisen parantaminen</a:t>
          </a:r>
        </a:p>
      </dsp:txBody>
      <dsp:txXfrm>
        <a:off x="1549050" y="1290764"/>
        <a:ext cx="1482365" cy="1161771"/>
      </dsp:txXfrm>
    </dsp:sp>
    <dsp:sp modelId="{42F970E5-4CFB-46AF-B133-0D2ACD84A998}">
      <dsp:nvSpPr>
        <dsp:cNvPr id="0" name=""/>
        <dsp:cNvSpPr/>
      </dsp:nvSpPr>
      <dsp:spPr>
        <a:xfrm>
          <a:off x="2195338" y="531928"/>
          <a:ext cx="3877725" cy="3877725"/>
        </a:xfrm>
        <a:custGeom>
          <a:avLst/>
          <a:gdLst/>
          <a:ahLst/>
          <a:cxnLst/>
          <a:rect l="0" t="0" r="0" b="0"/>
          <a:pathLst>
            <a:path>
              <a:moveTo>
                <a:pt x="555161" y="580717"/>
              </a:moveTo>
              <a:arcTo wR="1938862" hR="1938862" stAng="13467958" swAng="83688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193AE-C3F2-4D8F-BDB5-BD6EE223C9FC}" type="datetimeFigureOut">
              <a:rPr lang="fi-FI" smtClean="0"/>
              <a:t>16.5.2023</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0FC2D5-DE97-4DA6-8DBC-762559316C9A}" type="slidenum">
              <a:rPr lang="fi-FI" smtClean="0"/>
              <a:t>‹#›</a:t>
            </a:fld>
            <a:endParaRPr lang="fi-FI"/>
          </a:p>
        </p:txBody>
      </p:sp>
    </p:spTree>
    <p:extLst>
      <p:ext uri="{BB962C8B-B14F-4D97-AF65-F5344CB8AC3E}">
        <p14:creationId xmlns:p14="http://schemas.microsoft.com/office/powerpoint/2010/main" val="3729880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EC4214-DEE5-4184-8C9C-59395701A09A}"/>
              </a:ext>
            </a:extLst>
          </p:cNvPr>
          <p:cNvSpPr>
            <a:spLocks noGrp="1"/>
          </p:cNvSpPr>
          <p:nvPr>
            <p:ph type="title"/>
          </p:nvPr>
        </p:nvSpPr>
        <p:spPr>
          <a:xfrm>
            <a:off x="971600" y="260648"/>
            <a:ext cx="7725544" cy="926976"/>
          </a:xfrm>
          <a:prstGeom prst="rect">
            <a:avLst/>
          </a:prstGeom>
        </p:spPr>
        <p:txBody>
          <a:bodyPr>
            <a:normAutofit/>
          </a:bodyPr>
          <a:lstStyle>
            <a:lvl1pPr>
              <a:defRPr sz="3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7" name="Päivämäärän paikkamerkki 3">
            <a:extLst>
              <a:ext uri="{FF2B5EF4-FFF2-40B4-BE49-F238E27FC236}">
                <a16:creationId xmlns:a16="http://schemas.microsoft.com/office/drawing/2014/main" id="{2DF80D87-95DE-4D1B-9C3C-FBFC38E7FC5E}"/>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8" name="Alatunnisteen paikkamerkki 4">
            <a:extLst>
              <a:ext uri="{FF2B5EF4-FFF2-40B4-BE49-F238E27FC236}">
                <a16:creationId xmlns:a16="http://schemas.microsoft.com/office/drawing/2014/main" id="{E49BA285-9644-4E6C-B7E7-542E75C9E302}"/>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Tree>
    <p:extLst>
      <p:ext uri="{BB962C8B-B14F-4D97-AF65-F5344CB8AC3E}">
        <p14:creationId xmlns:p14="http://schemas.microsoft.com/office/powerpoint/2010/main" val="310306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979712" y="4656584"/>
            <a:ext cx="5155976" cy="566738"/>
          </a:xfrm>
          <a:prstGeom prst="rect">
            <a:avLst/>
          </a:prstGeom>
        </p:spPr>
        <p:txBody>
          <a:bodyPr anchor="b"/>
          <a:lstStyle>
            <a:lvl1pPr algn="ctr">
              <a:defRPr sz="2000" b="1">
                <a:latin typeface="Segoe UI Semibold" panose="020B07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Kuvan paikkamerkki 2"/>
          <p:cNvSpPr>
            <a:spLocks noGrp="1"/>
          </p:cNvSpPr>
          <p:nvPr>
            <p:ph type="pic" idx="1"/>
          </p:nvPr>
        </p:nvSpPr>
        <p:spPr>
          <a:xfrm>
            <a:off x="971600" y="620688"/>
            <a:ext cx="8172400" cy="396044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p:cNvSpPr>
            <a:spLocks noGrp="1"/>
          </p:cNvSpPr>
          <p:nvPr>
            <p:ph type="body" sz="half" idx="2"/>
          </p:nvPr>
        </p:nvSpPr>
        <p:spPr>
          <a:xfrm>
            <a:off x="1979712" y="5223322"/>
            <a:ext cx="5155976" cy="509934"/>
          </a:xfrm>
          <a:prstGeom prst="rect">
            <a:avLst/>
          </a:prstGeom>
        </p:spPr>
        <p:txBody>
          <a:bodyPr/>
          <a:lstStyle>
            <a:lvl1pPr marL="0" indent="0" algn="ctr">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a:t>Muokkaa tekstin perustyylejä napsauttamalla</a:t>
            </a:r>
          </a:p>
        </p:txBody>
      </p:sp>
      <p:sp>
        <p:nvSpPr>
          <p:cNvPr id="7" name="Päivämäärän paikkamerkki 3">
            <a:extLst>
              <a:ext uri="{FF2B5EF4-FFF2-40B4-BE49-F238E27FC236}">
                <a16:creationId xmlns:a16="http://schemas.microsoft.com/office/drawing/2014/main" id="{8E160BE1-445B-475E-A7FA-FE12CB9D284C}"/>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8" name="Alatunnisteen paikkamerkki 4">
            <a:extLst>
              <a:ext uri="{FF2B5EF4-FFF2-40B4-BE49-F238E27FC236}">
                <a16:creationId xmlns:a16="http://schemas.microsoft.com/office/drawing/2014/main" id="{7927C77A-504D-4AAD-B30A-3D5AA7ED93A6}"/>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Tree>
    <p:extLst>
      <p:ext uri="{BB962C8B-B14F-4D97-AF65-F5344CB8AC3E}">
        <p14:creationId xmlns:p14="http://schemas.microsoft.com/office/powerpoint/2010/main" val="2756989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971600" y="3858617"/>
            <a:ext cx="7486600" cy="794519"/>
          </a:xfrm>
          <a:prstGeom prst="rect">
            <a:avLst/>
          </a:prstGeom>
        </p:spPr>
        <p:txBody>
          <a:body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514500" y="4797152"/>
            <a:ext cx="6400800" cy="600472"/>
          </a:xfrm>
          <a:prstGeom prst="rect">
            <a:avLst/>
          </a:prstGeom>
        </p:spPr>
        <p:txBody>
          <a:bodyPr>
            <a:normAutofit/>
          </a:bodyPr>
          <a:lstStyle>
            <a:lvl1pPr marL="0" indent="0" algn="ctr">
              <a:buNone/>
              <a:defRPr sz="240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10" name="Kuvan paikkamerkki 9">
            <a:extLst>
              <a:ext uri="{FF2B5EF4-FFF2-40B4-BE49-F238E27FC236}">
                <a16:creationId xmlns:a16="http://schemas.microsoft.com/office/drawing/2014/main" id="{6135D7D6-BBC7-4E49-9A94-F96E222F4186}"/>
              </a:ext>
            </a:extLst>
          </p:cNvPr>
          <p:cNvSpPr>
            <a:spLocks noGrp="1"/>
          </p:cNvSpPr>
          <p:nvPr>
            <p:ph type="pic" sz="quarter" idx="12"/>
          </p:nvPr>
        </p:nvSpPr>
        <p:spPr>
          <a:xfrm>
            <a:off x="971600" y="238671"/>
            <a:ext cx="8172400" cy="3550369"/>
          </a:xfrm>
          <a:prstGeom prst="rect">
            <a:avLst/>
          </a:prstGeom>
        </p:spPr>
        <p:txBody>
          <a:bodyPr/>
          <a:lstStyle/>
          <a:p>
            <a:endParaRPr lang="fi-FI" dirty="0"/>
          </a:p>
        </p:txBody>
      </p:sp>
      <p:sp>
        <p:nvSpPr>
          <p:cNvPr id="7" name="Päivämäärän paikkamerkki 3">
            <a:extLst>
              <a:ext uri="{FF2B5EF4-FFF2-40B4-BE49-F238E27FC236}">
                <a16:creationId xmlns:a16="http://schemas.microsoft.com/office/drawing/2014/main" id="{6EA7082B-7A0A-4D83-B4E5-0507EF2ED76F}"/>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8" name="Alatunnisteen paikkamerkki 4">
            <a:extLst>
              <a:ext uri="{FF2B5EF4-FFF2-40B4-BE49-F238E27FC236}">
                <a16:creationId xmlns:a16="http://schemas.microsoft.com/office/drawing/2014/main" id="{6ACDB490-610A-4F65-8067-760B1A4DBC51}"/>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Tree>
    <p:extLst>
      <p:ext uri="{BB962C8B-B14F-4D97-AF65-F5344CB8AC3E}">
        <p14:creationId xmlns:p14="http://schemas.microsoft.com/office/powerpoint/2010/main" val="96811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tsikko ja sisältö">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971600" y="1340768"/>
            <a:ext cx="5256584" cy="4464496"/>
          </a:xfrm>
          <a:prstGeom prst="rect">
            <a:avLst/>
          </a:prstGeom>
        </p:spPr>
        <p:txBody>
          <a:bodyPr/>
          <a:lstStyle>
            <a:lvl1pPr>
              <a:defRPr sz="3000">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Kuvan paikkamerkki 8">
            <a:extLst>
              <a:ext uri="{FF2B5EF4-FFF2-40B4-BE49-F238E27FC236}">
                <a16:creationId xmlns:a16="http://schemas.microsoft.com/office/drawing/2014/main" id="{64D0F0C6-E03E-4597-9B1C-877562E36B49}"/>
              </a:ext>
            </a:extLst>
          </p:cNvPr>
          <p:cNvSpPr>
            <a:spLocks noGrp="1"/>
          </p:cNvSpPr>
          <p:nvPr>
            <p:ph type="pic" sz="quarter" idx="12"/>
          </p:nvPr>
        </p:nvSpPr>
        <p:spPr>
          <a:xfrm>
            <a:off x="6300788" y="1340769"/>
            <a:ext cx="2843212" cy="3672408"/>
          </a:xfrm>
          <a:prstGeom prst="rect">
            <a:avLst/>
          </a:prstGeom>
        </p:spPr>
        <p:txBody>
          <a:bodyPr/>
          <a:lstStyle/>
          <a:p>
            <a:endParaRPr lang="fi-FI"/>
          </a:p>
        </p:txBody>
      </p:sp>
      <p:sp>
        <p:nvSpPr>
          <p:cNvPr id="7" name="Päivämäärän paikkamerkki 3">
            <a:extLst>
              <a:ext uri="{FF2B5EF4-FFF2-40B4-BE49-F238E27FC236}">
                <a16:creationId xmlns:a16="http://schemas.microsoft.com/office/drawing/2014/main" id="{3769892A-971C-4D55-AF1B-6286FC72CA30}"/>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8" name="Alatunnisteen paikkamerkki 4">
            <a:extLst>
              <a:ext uri="{FF2B5EF4-FFF2-40B4-BE49-F238E27FC236}">
                <a16:creationId xmlns:a16="http://schemas.microsoft.com/office/drawing/2014/main" id="{641DEFC5-820F-4E58-9612-B940E67819AE}"/>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
        <p:nvSpPr>
          <p:cNvPr id="11" name="Otsikko 1">
            <a:extLst>
              <a:ext uri="{FF2B5EF4-FFF2-40B4-BE49-F238E27FC236}">
                <a16:creationId xmlns:a16="http://schemas.microsoft.com/office/drawing/2014/main" id="{D471A7B3-54D4-427B-ADF1-D1E14A50B89B}"/>
              </a:ext>
            </a:extLst>
          </p:cNvPr>
          <p:cNvSpPr>
            <a:spLocks noGrp="1"/>
          </p:cNvSpPr>
          <p:nvPr>
            <p:ph type="title"/>
          </p:nvPr>
        </p:nvSpPr>
        <p:spPr>
          <a:xfrm>
            <a:off x="971600" y="260648"/>
            <a:ext cx="7725544" cy="926976"/>
          </a:xfrm>
          <a:prstGeom prst="rect">
            <a:avLst/>
          </a:prstGeom>
        </p:spPr>
        <p:txBody>
          <a:bodyPr>
            <a:normAutofit/>
          </a:bodyPr>
          <a:lstStyle>
            <a:lvl1pPr>
              <a:defRPr sz="3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352140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 ilman kuva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971600" y="1340768"/>
            <a:ext cx="7725544" cy="3816424"/>
          </a:xfrm>
          <a:prstGeom prst="rect">
            <a:avLst/>
          </a:prstGeom>
        </p:spPr>
        <p:txBody>
          <a:bodyPr/>
          <a:lstStyle>
            <a:lvl1pPr>
              <a:defRPr sz="3000">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7" name="Päivämäärän paikkamerkki 3">
            <a:extLst>
              <a:ext uri="{FF2B5EF4-FFF2-40B4-BE49-F238E27FC236}">
                <a16:creationId xmlns:a16="http://schemas.microsoft.com/office/drawing/2014/main" id="{3769892A-971C-4D55-AF1B-6286FC72CA30}"/>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8" name="Alatunnisteen paikkamerkki 4">
            <a:extLst>
              <a:ext uri="{FF2B5EF4-FFF2-40B4-BE49-F238E27FC236}">
                <a16:creationId xmlns:a16="http://schemas.microsoft.com/office/drawing/2014/main" id="{641DEFC5-820F-4E58-9612-B940E67819AE}"/>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
        <p:nvSpPr>
          <p:cNvPr id="11" name="Otsikko 1">
            <a:extLst>
              <a:ext uri="{FF2B5EF4-FFF2-40B4-BE49-F238E27FC236}">
                <a16:creationId xmlns:a16="http://schemas.microsoft.com/office/drawing/2014/main" id="{D471A7B3-54D4-427B-ADF1-D1E14A50B89B}"/>
              </a:ext>
            </a:extLst>
          </p:cNvPr>
          <p:cNvSpPr>
            <a:spLocks noGrp="1"/>
          </p:cNvSpPr>
          <p:nvPr>
            <p:ph type="title"/>
          </p:nvPr>
        </p:nvSpPr>
        <p:spPr>
          <a:xfrm>
            <a:off x="971600" y="260648"/>
            <a:ext cx="7725544" cy="926976"/>
          </a:xfrm>
          <a:prstGeom prst="rect">
            <a:avLst/>
          </a:prstGeom>
        </p:spPr>
        <p:txBody>
          <a:bodyPr>
            <a:normAutofit/>
          </a:bodyPr>
          <a:lstStyle>
            <a:lvl1pPr>
              <a:defRPr sz="3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154742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ksi sisältökohdetta">
    <p:spTree>
      <p:nvGrpSpPr>
        <p:cNvPr id="1" name=""/>
        <p:cNvGrpSpPr/>
        <p:nvPr/>
      </p:nvGrpSpPr>
      <p:grpSpPr>
        <a:xfrm>
          <a:off x="0" y="0"/>
          <a:ext cx="0" cy="0"/>
          <a:chOff x="0" y="0"/>
          <a:chExt cx="0" cy="0"/>
        </a:xfrm>
      </p:grpSpPr>
      <p:sp>
        <p:nvSpPr>
          <p:cNvPr id="3" name="Sisällön paikkamerkki 2"/>
          <p:cNvSpPr>
            <a:spLocks noGrp="1"/>
          </p:cNvSpPr>
          <p:nvPr>
            <p:ph sz="half" idx="1"/>
          </p:nvPr>
        </p:nvSpPr>
        <p:spPr>
          <a:xfrm>
            <a:off x="971600" y="1306660"/>
            <a:ext cx="3909600" cy="3708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788024" y="1306662"/>
            <a:ext cx="3909120" cy="370651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7" name="Päivämäärän paikkamerkki 3">
            <a:extLst>
              <a:ext uri="{FF2B5EF4-FFF2-40B4-BE49-F238E27FC236}">
                <a16:creationId xmlns:a16="http://schemas.microsoft.com/office/drawing/2014/main" id="{428CCA09-03FD-48C2-833E-CCB43E05E7D4}"/>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8" name="Alatunnisteen paikkamerkki 4">
            <a:extLst>
              <a:ext uri="{FF2B5EF4-FFF2-40B4-BE49-F238E27FC236}">
                <a16:creationId xmlns:a16="http://schemas.microsoft.com/office/drawing/2014/main" id="{4C8894E1-7FE8-4819-A059-E5418C3EEFB2}"/>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
        <p:nvSpPr>
          <p:cNvPr id="9" name="Otsikko 1">
            <a:extLst>
              <a:ext uri="{FF2B5EF4-FFF2-40B4-BE49-F238E27FC236}">
                <a16:creationId xmlns:a16="http://schemas.microsoft.com/office/drawing/2014/main" id="{79E6ABE9-4203-40F6-B1D2-D232C4BFE90E}"/>
              </a:ext>
            </a:extLst>
          </p:cNvPr>
          <p:cNvSpPr>
            <a:spLocks noGrp="1"/>
          </p:cNvSpPr>
          <p:nvPr>
            <p:ph type="title"/>
          </p:nvPr>
        </p:nvSpPr>
        <p:spPr>
          <a:xfrm>
            <a:off x="971600" y="260648"/>
            <a:ext cx="7725544" cy="926976"/>
          </a:xfrm>
          <a:prstGeom prst="rect">
            <a:avLst/>
          </a:prstGeom>
        </p:spPr>
        <p:txBody>
          <a:bodyPr>
            <a:normAutofit/>
          </a:bodyPr>
          <a:lstStyle>
            <a:lvl1pPr>
              <a:defRPr sz="3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32897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ertailu">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971600" y="1306661"/>
            <a:ext cx="3909600" cy="1042219"/>
          </a:xfrm>
          <a:prstGeom prst="rect">
            <a:avLst/>
          </a:prstGeom>
        </p:spPr>
        <p:txBody>
          <a:bodyPr anchor="b"/>
          <a:lstStyle>
            <a:lvl1pPr marL="0" indent="0">
              <a:buNone/>
              <a:defRPr sz="2400" b="1">
                <a:latin typeface="Segoe UI Semibold" panose="020B07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Sisällön paikkamerkki 3"/>
          <p:cNvSpPr>
            <a:spLocks noGrp="1"/>
          </p:cNvSpPr>
          <p:nvPr>
            <p:ph sz="half" idx="2"/>
          </p:nvPr>
        </p:nvSpPr>
        <p:spPr>
          <a:xfrm>
            <a:off x="971600" y="2467917"/>
            <a:ext cx="3909600" cy="254525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Tekstin paikkamerkki 4"/>
          <p:cNvSpPr>
            <a:spLocks noGrp="1"/>
          </p:cNvSpPr>
          <p:nvPr>
            <p:ph type="body" sz="quarter" idx="3"/>
          </p:nvPr>
        </p:nvSpPr>
        <p:spPr>
          <a:xfrm>
            <a:off x="4787544" y="1306661"/>
            <a:ext cx="3909600" cy="1042219"/>
          </a:xfrm>
          <a:prstGeom prst="rect">
            <a:avLst/>
          </a:prstGeom>
        </p:spPr>
        <p:txBody>
          <a:bodyPr anchor="b"/>
          <a:lstStyle>
            <a:lvl1pPr marL="0" indent="0">
              <a:buNone/>
              <a:defRPr sz="2400" b="1">
                <a:latin typeface="Segoe UI Semibold" panose="020B07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6" name="Sisällön paikkamerkki 5"/>
          <p:cNvSpPr>
            <a:spLocks noGrp="1"/>
          </p:cNvSpPr>
          <p:nvPr>
            <p:ph sz="quarter" idx="4"/>
          </p:nvPr>
        </p:nvSpPr>
        <p:spPr>
          <a:xfrm>
            <a:off x="4787544" y="2467917"/>
            <a:ext cx="3909600" cy="254525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7" name="Päivämäärän paikkamerkki 3">
            <a:extLst>
              <a:ext uri="{FF2B5EF4-FFF2-40B4-BE49-F238E27FC236}">
                <a16:creationId xmlns:a16="http://schemas.microsoft.com/office/drawing/2014/main" id="{6E207961-F987-4603-96B4-8C2628BEFA2F}"/>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8" name="Alatunnisteen paikkamerkki 4">
            <a:extLst>
              <a:ext uri="{FF2B5EF4-FFF2-40B4-BE49-F238E27FC236}">
                <a16:creationId xmlns:a16="http://schemas.microsoft.com/office/drawing/2014/main" id="{DBDBD72A-A835-4750-A871-CA082868864B}"/>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
        <p:nvSpPr>
          <p:cNvPr id="9" name="Otsikko 1">
            <a:extLst>
              <a:ext uri="{FF2B5EF4-FFF2-40B4-BE49-F238E27FC236}">
                <a16:creationId xmlns:a16="http://schemas.microsoft.com/office/drawing/2014/main" id="{83DDE9F3-8CE5-4B2F-BE1F-8BA2A602DB18}"/>
              </a:ext>
            </a:extLst>
          </p:cNvPr>
          <p:cNvSpPr>
            <a:spLocks noGrp="1"/>
          </p:cNvSpPr>
          <p:nvPr>
            <p:ph type="title"/>
          </p:nvPr>
        </p:nvSpPr>
        <p:spPr>
          <a:xfrm>
            <a:off x="971600" y="260648"/>
            <a:ext cx="7725544" cy="926976"/>
          </a:xfrm>
          <a:prstGeom prst="rect">
            <a:avLst/>
          </a:prstGeom>
        </p:spPr>
        <p:txBody>
          <a:bodyPr>
            <a:normAutofit/>
          </a:bodyPr>
          <a:lstStyle>
            <a:lvl1pPr>
              <a:defRPr sz="3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363745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ain otsikko">
    <p:spTree>
      <p:nvGrpSpPr>
        <p:cNvPr id="1" name=""/>
        <p:cNvGrpSpPr/>
        <p:nvPr/>
      </p:nvGrpSpPr>
      <p:grpSpPr>
        <a:xfrm>
          <a:off x="0" y="0"/>
          <a:ext cx="0" cy="0"/>
          <a:chOff x="0" y="0"/>
          <a:chExt cx="0" cy="0"/>
        </a:xfrm>
      </p:grpSpPr>
      <p:sp>
        <p:nvSpPr>
          <p:cNvPr id="5" name="Päivämäärän paikkamerkki 3">
            <a:extLst>
              <a:ext uri="{FF2B5EF4-FFF2-40B4-BE49-F238E27FC236}">
                <a16:creationId xmlns:a16="http://schemas.microsoft.com/office/drawing/2014/main" id="{98315329-34FF-4D63-819F-788C5B8858E5}"/>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6" name="Alatunnisteen paikkamerkki 4">
            <a:extLst>
              <a:ext uri="{FF2B5EF4-FFF2-40B4-BE49-F238E27FC236}">
                <a16:creationId xmlns:a16="http://schemas.microsoft.com/office/drawing/2014/main" id="{92C65B77-26BB-447A-B188-0B5C182951D9}"/>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
        <p:nvSpPr>
          <p:cNvPr id="7" name="Otsikko 1">
            <a:extLst>
              <a:ext uri="{FF2B5EF4-FFF2-40B4-BE49-F238E27FC236}">
                <a16:creationId xmlns:a16="http://schemas.microsoft.com/office/drawing/2014/main" id="{B54FF30A-83E1-48ED-B292-C2CF5AD3000D}"/>
              </a:ext>
            </a:extLst>
          </p:cNvPr>
          <p:cNvSpPr>
            <a:spLocks noGrp="1"/>
          </p:cNvSpPr>
          <p:nvPr>
            <p:ph type="title"/>
          </p:nvPr>
        </p:nvSpPr>
        <p:spPr>
          <a:xfrm>
            <a:off x="971600" y="260648"/>
            <a:ext cx="7725544" cy="926976"/>
          </a:xfrm>
          <a:prstGeom prst="rect">
            <a:avLst/>
          </a:prstGeom>
        </p:spPr>
        <p:txBody>
          <a:bodyPr>
            <a:normAutofit/>
          </a:bodyPr>
          <a:lstStyle>
            <a:lvl1pPr>
              <a:defRPr sz="3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1212808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olme kuvaa">
    <p:spTree>
      <p:nvGrpSpPr>
        <p:cNvPr id="1" name=""/>
        <p:cNvGrpSpPr/>
        <p:nvPr/>
      </p:nvGrpSpPr>
      <p:grpSpPr>
        <a:xfrm>
          <a:off x="0" y="0"/>
          <a:ext cx="0" cy="0"/>
          <a:chOff x="0" y="0"/>
          <a:chExt cx="0" cy="0"/>
        </a:xfrm>
      </p:grpSpPr>
      <p:sp>
        <p:nvSpPr>
          <p:cNvPr id="6" name="Kuvan paikkamerkki 8">
            <a:extLst>
              <a:ext uri="{FF2B5EF4-FFF2-40B4-BE49-F238E27FC236}">
                <a16:creationId xmlns:a16="http://schemas.microsoft.com/office/drawing/2014/main" id="{F30C4943-EBEA-4A6A-ACF4-DD87EEEFFDC6}"/>
              </a:ext>
            </a:extLst>
          </p:cNvPr>
          <p:cNvSpPr>
            <a:spLocks noGrp="1"/>
          </p:cNvSpPr>
          <p:nvPr>
            <p:ph type="pic" sz="quarter" idx="12"/>
          </p:nvPr>
        </p:nvSpPr>
        <p:spPr>
          <a:xfrm>
            <a:off x="3635572" y="1700808"/>
            <a:ext cx="2397600" cy="3312368"/>
          </a:xfrm>
          <a:prstGeom prst="rect">
            <a:avLst/>
          </a:prstGeom>
        </p:spPr>
        <p:txBody>
          <a:bodyPr/>
          <a:lstStyle/>
          <a:p>
            <a:endParaRPr lang="fi-FI"/>
          </a:p>
        </p:txBody>
      </p:sp>
      <p:sp>
        <p:nvSpPr>
          <p:cNvPr id="7" name="Kuvan paikkamerkki 8">
            <a:extLst>
              <a:ext uri="{FF2B5EF4-FFF2-40B4-BE49-F238E27FC236}">
                <a16:creationId xmlns:a16="http://schemas.microsoft.com/office/drawing/2014/main" id="{DFECF1CE-A7E8-47B3-90C3-071C44895E81}"/>
              </a:ext>
            </a:extLst>
          </p:cNvPr>
          <p:cNvSpPr>
            <a:spLocks noGrp="1"/>
          </p:cNvSpPr>
          <p:nvPr>
            <p:ph type="pic" sz="quarter" idx="13"/>
          </p:nvPr>
        </p:nvSpPr>
        <p:spPr>
          <a:xfrm>
            <a:off x="6300192" y="1700809"/>
            <a:ext cx="2396952" cy="3312368"/>
          </a:xfrm>
          <a:prstGeom prst="rect">
            <a:avLst/>
          </a:prstGeom>
        </p:spPr>
        <p:txBody>
          <a:bodyPr/>
          <a:lstStyle/>
          <a:p>
            <a:endParaRPr lang="fi-FI"/>
          </a:p>
        </p:txBody>
      </p:sp>
      <p:sp>
        <p:nvSpPr>
          <p:cNvPr id="8" name="Kuvan paikkamerkki 8">
            <a:extLst>
              <a:ext uri="{FF2B5EF4-FFF2-40B4-BE49-F238E27FC236}">
                <a16:creationId xmlns:a16="http://schemas.microsoft.com/office/drawing/2014/main" id="{B6A2076E-82D6-4808-BE84-1743B8E23675}"/>
              </a:ext>
            </a:extLst>
          </p:cNvPr>
          <p:cNvSpPr>
            <a:spLocks noGrp="1"/>
          </p:cNvSpPr>
          <p:nvPr>
            <p:ph type="pic" sz="quarter" idx="14"/>
          </p:nvPr>
        </p:nvSpPr>
        <p:spPr>
          <a:xfrm>
            <a:off x="971600" y="1700809"/>
            <a:ext cx="2397600" cy="3312369"/>
          </a:xfrm>
          <a:prstGeom prst="rect">
            <a:avLst/>
          </a:prstGeom>
        </p:spPr>
        <p:txBody>
          <a:bodyPr/>
          <a:lstStyle/>
          <a:p>
            <a:endParaRPr lang="fi-FI"/>
          </a:p>
        </p:txBody>
      </p:sp>
      <p:sp>
        <p:nvSpPr>
          <p:cNvPr id="10" name="Päivämäärän paikkamerkki 3">
            <a:extLst>
              <a:ext uri="{FF2B5EF4-FFF2-40B4-BE49-F238E27FC236}">
                <a16:creationId xmlns:a16="http://schemas.microsoft.com/office/drawing/2014/main" id="{73B6D099-CD1B-46D8-A010-DBC8FB8E47EC}"/>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11" name="Alatunnisteen paikkamerkki 4">
            <a:extLst>
              <a:ext uri="{FF2B5EF4-FFF2-40B4-BE49-F238E27FC236}">
                <a16:creationId xmlns:a16="http://schemas.microsoft.com/office/drawing/2014/main" id="{80CCC0A8-E7B8-4E34-A66C-B92015A0EEBA}"/>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
        <p:nvSpPr>
          <p:cNvPr id="14" name="Otsikko 1">
            <a:extLst>
              <a:ext uri="{FF2B5EF4-FFF2-40B4-BE49-F238E27FC236}">
                <a16:creationId xmlns:a16="http://schemas.microsoft.com/office/drawing/2014/main" id="{D26EECE5-0069-4D7C-8136-6EF476A7F4C3}"/>
              </a:ext>
            </a:extLst>
          </p:cNvPr>
          <p:cNvSpPr>
            <a:spLocks noGrp="1"/>
          </p:cNvSpPr>
          <p:nvPr>
            <p:ph type="title"/>
          </p:nvPr>
        </p:nvSpPr>
        <p:spPr>
          <a:xfrm>
            <a:off x="971600" y="260648"/>
            <a:ext cx="7725544" cy="926976"/>
          </a:xfrm>
          <a:prstGeom prst="rect">
            <a:avLst/>
          </a:prstGeom>
        </p:spPr>
        <p:txBody>
          <a:bodyPr>
            <a:normAutofit/>
          </a:bodyPr>
          <a:lstStyle>
            <a:lvl1pPr>
              <a:defRPr sz="38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2485366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3051"/>
            <a:ext cx="2493913" cy="1162050"/>
          </a:xfrm>
          <a:prstGeom prst="rect">
            <a:avLst/>
          </a:prstGeom>
        </p:spPr>
        <p:txBody>
          <a:bodyPr anchor="b"/>
          <a:lstStyle>
            <a:lvl1pPr algn="l">
              <a:defRPr sz="2000" b="1">
                <a:latin typeface="Segoe UI Semibold" panose="020B07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3575050" y="273051"/>
            <a:ext cx="5111750" cy="47401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p:cNvSpPr>
            <a:spLocks noGrp="1"/>
          </p:cNvSpPr>
          <p:nvPr>
            <p:ph type="body" sz="half" idx="2"/>
          </p:nvPr>
        </p:nvSpPr>
        <p:spPr>
          <a:xfrm>
            <a:off x="971600" y="1569196"/>
            <a:ext cx="2493913" cy="3443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7" name="Päivämäärän paikkamerkki 3">
            <a:extLst>
              <a:ext uri="{FF2B5EF4-FFF2-40B4-BE49-F238E27FC236}">
                <a16:creationId xmlns:a16="http://schemas.microsoft.com/office/drawing/2014/main" id="{97FC648C-0545-43E6-975C-CA1F3F3BD657}"/>
              </a:ext>
            </a:extLst>
          </p:cNvPr>
          <p:cNvSpPr>
            <a:spLocks noGrp="1"/>
          </p:cNvSpPr>
          <p:nvPr>
            <p:ph type="dt" sz="half" idx="10"/>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8" name="Alatunnisteen paikkamerkki 4">
            <a:extLst>
              <a:ext uri="{FF2B5EF4-FFF2-40B4-BE49-F238E27FC236}">
                <a16:creationId xmlns:a16="http://schemas.microsoft.com/office/drawing/2014/main" id="{18807280-4341-4DEB-B733-62352C0B1A2F}"/>
              </a:ext>
            </a:extLst>
          </p:cNvPr>
          <p:cNvSpPr>
            <a:spLocks noGrp="1"/>
          </p:cNvSpPr>
          <p:nvPr>
            <p:ph type="ftr" sz="quarter" idx="11"/>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Tree>
    <p:extLst>
      <p:ext uri="{BB962C8B-B14F-4D97-AF65-F5344CB8AC3E}">
        <p14:creationId xmlns:p14="http://schemas.microsoft.com/office/powerpoint/2010/main" val="178282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12" name="Sisällön paikkamerkki 2">
            <a:extLst>
              <a:ext uri="{FF2B5EF4-FFF2-40B4-BE49-F238E27FC236}">
                <a16:creationId xmlns:a16="http://schemas.microsoft.com/office/drawing/2014/main" id="{D8A75BA4-0152-4236-B4C1-B77F758C05AE}"/>
              </a:ext>
            </a:extLst>
          </p:cNvPr>
          <p:cNvSpPr txBox="1">
            <a:spLocks/>
          </p:cNvSpPr>
          <p:nvPr userDrawn="1"/>
        </p:nvSpPr>
        <p:spPr>
          <a:xfrm>
            <a:off x="971600" y="1306661"/>
            <a:ext cx="5760640" cy="4570611"/>
          </a:xfrm>
          <a:prstGeom prst="rect">
            <a:avLst/>
          </a:prstGeom>
        </p:spPr>
        <p:txBody>
          <a:bodyPr/>
          <a:lstStyle>
            <a:lvl1pPr marL="342900" indent="-342900" algn="l" defTabSz="914400" rtl="0" eaLnBrk="1" latinLnBrk="0" hangingPunct="1">
              <a:spcBef>
                <a:spcPct val="20000"/>
              </a:spcBef>
              <a:buFont typeface="Arial" pitchFamily="34" charset="0"/>
              <a:buChar char="•"/>
              <a:defRPr sz="3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Päivämäärän paikkamerkki 3">
            <a:extLst>
              <a:ext uri="{FF2B5EF4-FFF2-40B4-BE49-F238E27FC236}">
                <a16:creationId xmlns:a16="http://schemas.microsoft.com/office/drawing/2014/main" id="{14E7D6B3-5065-4ED2-8C7A-582D8D0C93BC}"/>
              </a:ext>
            </a:extLst>
          </p:cNvPr>
          <p:cNvSpPr>
            <a:spLocks noGrp="1"/>
          </p:cNvSpPr>
          <p:nvPr>
            <p:ph type="dt" sz="half" idx="2"/>
          </p:nvPr>
        </p:nvSpPr>
        <p:spPr>
          <a:xfrm>
            <a:off x="971600" y="6304235"/>
            <a:ext cx="213360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EEA2F80-0B58-4677-B562-D158926F3A40}" type="datetime1">
              <a:rPr lang="fi-FI" smtClean="0"/>
              <a:pPr/>
              <a:t>16.5.2023</a:t>
            </a:fld>
            <a:endParaRPr lang="fi-FI" dirty="0"/>
          </a:p>
        </p:txBody>
      </p:sp>
      <p:sp>
        <p:nvSpPr>
          <p:cNvPr id="9" name="Alatunnisteen paikkamerkki 4">
            <a:extLst>
              <a:ext uri="{FF2B5EF4-FFF2-40B4-BE49-F238E27FC236}">
                <a16:creationId xmlns:a16="http://schemas.microsoft.com/office/drawing/2014/main" id="{4E3BFCF2-FCC1-4DD3-9F8C-3577CA2A85AA}"/>
              </a:ext>
            </a:extLst>
          </p:cNvPr>
          <p:cNvSpPr>
            <a:spLocks noGrp="1"/>
          </p:cNvSpPr>
          <p:nvPr>
            <p:ph type="ftr" sz="quarter" idx="3"/>
          </p:nvPr>
        </p:nvSpPr>
        <p:spPr>
          <a:xfrm>
            <a:off x="3827612" y="6304234"/>
            <a:ext cx="2013520" cy="365125"/>
          </a:xfrm>
          <a:prstGeom prst="rect">
            <a:avLst/>
          </a:prstGeom>
        </p:spPr>
        <p:txBody>
          <a:bodyPr/>
          <a:lstStyle>
            <a:lvl1pP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i-FI" dirty="0"/>
              <a:t>© Virtain kaupunki</a:t>
            </a:r>
          </a:p>
        </p:txBody>
      </p:sp>
      <p:sp>
        <p:nvSpPr>
          <p:cNvPr id="13" name="Otsikko 1">
            <a:extLst>
              <a:ext uri="{FF2B5EF4-FFF2-40B4-BE49-F238E27FC236}">
                <a16:creationId xmlns:a16="http://schemas.microsoft.com/office/drawing/2014/main" id="{B6441447-A858-4060-B1C5-7E6168CE98EA}"/>
              </a:ext>
            </a:extLst>
          </p:cNvPr>
          <p:cNvSpPr txBox="1">
            <a:spLocks/>
          </p:cNvSpPr>
          <p:nvPr userDrawn="1"/>
        </p:nvSpPr>
        <p:spPr>
          <a:xfrm>
            <a:off x="971600" y="260648"/>
            <a:ext cx="7725544" cy="926976"/>
          </a:xfrm>
          <a:prstGeom prst="rect">
            <a:avLst/>
          </a:prstGeom>
        </p:spPr>
        <p:txBody>
          <a:bodyPr>
            <a:normAutofit/>
          </a:bodyPr>
          <a:lstStyle>
            <a:lvl1pPr algn="ctr" defTabSz="914400" rtl="0" eaLnBrk="1" latinLnBrk="0" hangingPunct="1">
              <a:spcBef>
                <a:spcPct val="0"/>
              </a:spcBef>
              <a:buNone/>
              <a:defRPr sz="3800" kern="1200">
                <a:solidFill>
                  <a:srgbClr val="174195"/>
                </a:solidFill>
                <a:latin typeface="Segoe UI Semibold" panose="020B0702040204020203" pitchFamily="34" charset="0"/>
                <a:ea typeface="Open Sans" panose="020B0606030504020204" pitchFamily="34" charset="0"/>
                <a:cs typeface="Open Sans" panose="020B0606030504020204" pitchFamily="34" charset="0"/>
              </a:defRPr>
            </a:lvl1pPr>
          </a:lstStyle>
          <a:p>
            <a:r>
              <a:rPr lang="fi-FI"/>
              <a:t>Muokkaa ots. perustyyl. napsautt.</a:t>
            </a:r>
            <a:endParaRPr lang="fi-FI" dirty="0"/>
          </a:p>
        </p:txBody>
      </p:sp>
    </p:spTree>
    <p:extLst>
      <p:ext uri="{BB962C8B-B14F-4D97-AF65-F5344CB8AC3E}">
        <p14:creationId xmlns:p14="http://schemas.microsoft.com/office/powerpoint/2010/main" val="3353323248"/>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73" r:id="rId4"/>
    <p:sldLayoutId id="2147483664" r:id="rId5"/>
    <p:sldLayoutId id="2147483665" r:id="rId6"/>
    <p:sldLayoutId id="2147483666" r:id="rId7"/>
    <p:sldLayoutId id="2147483667" r:id="rId8"/>
    <p:sldLayoutId id="2147483668" r:id="rId9"/>
    <p:sldLayoutId id="2147483669" r:id="rId10"/>
  </p:sldLayoutIdLst>
  <p:hf hdr="0"/>
  <p:txStyles>
    <p:titleStyle>
      <a:lvl1pPr algn="ctr" defTabSz="914400" rtl="0" eaLnBrk="1" latinLnBrk="0" hangingPunct="1">
        <a:spcBef>
          <a:spcPct val="0"/>
        </a:spcBef>
        <a:buNone/>
        <a:defRPr sz="4000" kern="1200">
          <a:solidFill>
            <a:srgbClr val="174195"/>
          </a:solidFill>
          <a:latin typeface="Segoe UI Semibold" panose="020B0702040204020203" pitchFamily="34" charset="0"/>
          <a:ea typeface="Open Sans" panose="020B0606030504020204" pitchFamily="34" charset="0"/>
          <a:cs typeface="Open Sans" panose="020B0606030504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hyperlink" Target="http://www.omaolo.fi/" TargetMode="External"/><Relationship Id="rId2" Type="http://schemas.openxmlformats.org/officeDocument/2006/relationships/hyperlink" Target="http://www.mielenterveystalo.fi/"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tsikko 7"/>
          <p:cNvSpPr>
            <a:spLocks noGrp="1"/>
          </p:cNvSpPr>
          <p:nvPr>
            <p:ph type="ctrTitle"/>
          </p:nvPr>
        </p:nvSpPr>
        <p:spPr>
          <a:xfrm>
            <a:off x="971600" y="836712"/>
            <a:ext cx="7632848" cy="3816425"/>
          </a:xfrm>
        </p:spPr>
        <p:txBody>
          <a:bodyPr/>
          <a:lstStyle/>
          <a:p>
            <a:r>
              <a:rPr lang="fi-FI" sz="4400" dirty="0"/>
              <a:t>EHKÄISEVÄN PÄIHDETYÖN </a:t>
            </a:r>
            <a:r>
              <a:rPr lang="fi-FI" sz="4400"/>
              <a:t>SUUNNITELMA 2023-2025</a:t>
            </a:r>
            <a:br>
              <a:rPr lang="fi-FI" sz="4400"/>
            </a:br>
            <a:br>
              <a:rPr lang="fi-FI" sz="4400" dirty="0"/>
            </a:br>
            <a:r>
              <a:rPr lang="fi-FI" sz="4400" dirty="0"/>
              <a:t>Päihteettömyys on yhteinen asia</a:t>
            </a:r>
          </a:p>
        </p:txBody>
      </p:sp>
      <p:sp>
        <p:nvSpPr>
          <p:cNvPr id="9" name="Alaotsikko 8"/>
          <p:cNvSpPr>
            <a:spLocks noGrp="1"/>
          </p:cNvSpPr>
          <p:nvPr>
            <p:ph type="subTitle" idx="1"/>
          </p:nvPr>
        </p:nvSpPr>
        <p:spPr>
          <a:xfrm>
            <a:off x="1514500" y="4797152"/>
            <a:ext cx="6801916" cy="1008112"/>
          </a:xfrm>
        </p:spPr>
        <p:txBody>
          <a:bodyPr>
            <a:normAutofit fontScale="62500" lnSpcReduction="20000"/>
          </a:bodyPr>
          <a:lstStyle/>
          <a:p>
            <a:r>
              <a:rPr lang="fi-FI" dirty="0"/>
              <a:t>Ehkäisevän päihdetyön yhdyshenkilö, EPT-ryhmä </a:t>
            </a:r>
          </a:p>
          <a:p>
            <a:r>
              <a:rPr lang="fi-FI" dirty="0"/>
              <a:t>Hyvinvointilautakunta 13.6.2023</a:t>
            </a:r>
          </a:p>
          <a:p>
            <a:r>
              <a:rPr lang="fi-FI" dirty="0"/>
              <a:t>Kaupunginhallitus xxx</a:t>
            </a:r>
          </a:p>
          <a:p>
            <a:r>
              <a:rPr lang="fi-FI" dirty="0"/>
              <a:t>Virtain valtuusto xxx</a:t>
            </a:r>
          </a:p>
          <a:p>
            <a:endParaRPr lang="fi-FI" dirty="0"/>
          </a:p>
        </p:txBody>
      </p:sp>
      <p:sp>
        <p:nvSpPr>
          <p:cNvPr id="5" name="Päivämäärän paikkamerkki 4">
            <a:extLst>
              <a:ext uri="{FF2B5EF4-FFF2-40B4-BE49-F238E27FC236}">
                <a16:creationId xmlns:a16="http://schemas.microsoft.com/office/drawing/2014/main" id="{F30F5234-97DE-4775-A4D9-DE32EB022303}"/>
              </a:ext>
            </a:extLst>
          </p:cNvPr>
          <p:cNvSpPr>
            <a:spLocks noGrp="1"/>
          </p:cNvSpPr>
          <p:nvPr>
            <p:ph type="dt" sz="half" idx="10"/>
          </p:nvPr>
        </p:nvSpPr>
        <p:spPr/>
        <p:txBody>
          <a:bodyPr/>
          <a:lstStyle/>
          <a:p>
            <a:fld id="{DEEA2F80-0B58-4677-B562-D158926F3A40}" type="datetime1">
              <a:rPr lang="fi-FI" smtClean="0"/>
              <a:pPr/>
              <a:t>16.5.2023</a:t>
            </a:fld>
            <a:endParaRPr lang="fi-FI" dirty="0"/>
          </a:p>
        </p:txBody>
      </p:sp>
      <p:sp>
        <p:nvSpPr>
          <p:cNvPr id="6" name="Alatunnisteen paikkamerkki 5">
            <a:extLst>
              <a:ext uri="{FF2B5EF4-FFF2-40B4-BE49-F238E27FC236}">
                <a16:creationId xmlns:a16="http://schemas.microsoft.com/office/drawing/2014/main" id="{A242576B-71B0-4DDD-9E4C-F4942D83F878}"/>
              </a:ext>
            </a:extLst>
          </p:cNvPr>
          <p:cNvSpPr>
            <a:spLocks noGrp="1"/>
          </p:cNvSpPr>
          <p:nvPr>
            <p:ph type="ftr" sz="quarter" idx="11"/>
          </p:nvPr>
        </p:nvSpPr>
        <p:spPr/>
        <p:txBody>
          <a:bodyPr/>
          <a:lstStyle/>
          <a:p>
            <a:r>
              <a:rPr lang="fi-FI"/>
              <a:t>© Virtain kaupunki</a:t>
            </a:r>
            <a:endParaRPr lang="fi-FI" dirty="0"/>
          </a:p>
        </p:txBody>
      </p:sp>
    </p:spTree>
    <p:extLst>
      <p:ext uri="{BB962C8B-B14F-4D97-AF65-F5344CB8AC3E}">
        <p14:creationId xmlns:p14="http://schemas.microsoft.com/office/powerpoint/2010/main" val="1324253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971600" y="71919"/>
            <a:ext cx="7725544" cy="5085273"/>
          </a:xfrm>
        </p:spPr>
        <p:txBody>
          <a:bodyPr/>
          <a:lstStyle/>
          <a:p>
            <a:pPr marL="0" indent="0">
              <a:buNone/>
            </a:pPr>
            <a:r>
              <a:rPr lang="fi-FI" sz="2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7. TARJOTTAVAT TOIMINNOT EHKÄISEVÄSSÄ PÄIHDETYÖSSÄ VIRROILLA</a:t>
            </a:r>
          </a:p>
          <a:p>
            <a:pPr marL="0" indent="0">
              <a:buNone/>
            </a:pPr>
            <a:endParaRPr lang="fi-FI" dirty="0"/>
          </a:p>
        </p:txBody>
      </p:sp>
      <p:sp>
        <p:nvSpPr>
          <p:cNvPr id="3" name="Päivämäärän paikkamerkki 2"/>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p:cNvSpPr>
            <a:spLocks noGrp="1"/>
          </p:cNvSpPr>
          <p:nvPr>
            <p:ph type="ftr" sz="quarter" idx="11"/>
          </p:nvPr>
        </p:nvSpPr>
        <p:spPr/>
        <p:txBody>
          <a:bodyPr/>
          <a:lstStyle/>
          <a:p>
            <a:r>
              <a:rPr lang="fi-FI"/>
              <a:t>© Virtain kaupunki</a:t>
            </a:r>
            <a:endParaRPr lang="fi-FI" dirty="0"/>
          </a:p>
        </p:txBody>
      </p:sp>
      <p:graphicFrame>
        <p:nvGraphicFramePr>
          <p:cNvPr id="6" name="Kaaviokuva 5">
            <a:extLst>
              <a:ext uri="{FF2B5EF4-FFF2-40B4-BE49-F238E27FC236}">
                <a16:creationId xmlns:a16="http://schemas.microsoft.com/office/drawing/2014/main" id="{DACDF92C-C531-DF88-AF48-6975297CB689}"/>
              </a:ext>
            </a:extLst>
          </p:cNvPr>
          <p:cNvGraphicFramePr/>
          <p:nvPr>
            <p:extLst>
              <p:ext uri="{D42A27DB-BD31-4B8C-83A1-F6EECF244321}">
                <p14:modId xmlns:p14="http://schemas.microsoft.com/office/powerpoint/2010/main" val="829292520"/>
              </p:ext>
            </p:extLst>
          </p:nvPr>
        </p:nvGraphicFramePr>
        <p:xfrm>
          <a:off x="1131739" y="1039150"/>
          <a:ext cx="7405265" cy="436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kstiruutu 5">
            <a:extLst>
              <a:ext uri="{FF2B5EF4-FFF2-40B4-BE49-F238E27FC236}">
                <a16:creationId xmlns:a16="http://schemas.microsoft.com/office/drawing/2014/main" id="{A6CE588A-974F-DD17-267A-26E8B7E46086}"/>
              </a:ext>
            </a:extLst>
          </p:cNvPr>
          <p:cNvSpPr txBox="1"/>
          <p:nvPr/>
        </p:nvSpPr>
        <p:spPr>
          <a:xfrm>
            <a:off x="1300991" y="3714572"/>
            <a:ext cx="1300991" cy="314342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 Avoin nuorisotilatyö, </a:t>
            </a:r>
            <a:r>
              <a:rPr lang="fi-FI" sz="1100" dirty="0" err="1">
                <a:effectLst/>
                <a:latin typeface="Calibri" panose="020F0502020204030204" pitchFamily="34" charset="0"/>
                <a:ea typeface="Calibri" panose="020F0502020204030204" pitchFamily="34" charset="0"/>
                <a:cs typeface="Times New Roman" panose="02020603050405020304" pitchFamily="18" charset="0"/>
              </a:rPr>
              <a:t>junnunuokku</a:t>
            </a:r>
            <a:r>
              <a:rPr lang="fi-FI" sz="1100" dirty="0">
                <a:effectLst/>
                <a:latin typeface="Calibri" panose="020F0502020204030204" pitchFamily="34" charset="0"/>
                <a:ea typeface="Calibri" panose="020F0502020204030204" pitchFamily="34" charset="0"/>
                <a:cs typeface="Times New Roman" panose="02020603050405020304" pitchFamily="18" charset="0"/>
              </a:rPr>
              <a:t>, jalkautuva nuorisotyö</a:t>
            </a:r>
          </a:p>
          <a:p>
            <a:pPr>
              <a:lnSpc>
                <a:spcPct val="107000"/>
              </a:lnSpc>
              <a:spcAft>
                <a:spcPts val="800"/>
              </a:spcAft>
            </a:pPr>
            <a:endParaRPr lang="fi-FI"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Lasten pienryhmätoiminnot</a:t>
            </a:r>
          </a:p>
          <a:p>
            <a:pPr>
              <a:lnSpc>
                <a:spcPct val="107000"/>
              </a:lnSpc>
              <a:spcAft>
                <a:spcPts val="800"/>
              </a:spcAft>
            </a:pPr>
            <a:r>
              <a:rPr lang="fi-FI" sz="1100" dirty="0">
                <a:latin typeface="Calibri" panose="020F0502020204030204" pitchFamily="34" charset="0"/>
                <a:ea typeface="Calibri" panose="020F0502020204030204" pitchFamily="34" charset="0"/>
                <a:cs typeface="Times New Roman" panose="02020603050405020304" pitchFamily="18" charset="0"/>
              </a:rPr>
              <a:t>Suomen harrastusten malli, kerhot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kstiruutu 6">
            <a:extLst>
              <a:ext uri="{FF2B5EF4-FFF2-40B4-BE49-F238E27FC236}">
                <a16:creationId xmlns:a16="http://schemas.microsoft.com/office/drawing/2014/main" id="{18AA1B97-F42C-7070-8EA2-3E7EFB44F8C6}"/>
              </a:ext>
            </a:extLst>
          </p:cNvPr>
          <p:cNvSpPr txBox="1"/>
          <p:nvPr/>
        </p:nvSpPr>
        <p:spPr>
          <a:xfrm>
            <a:off x="2769397" y="3741346"/>
            <a:ext cx="1085850" cy="3116654"/>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 Avoin nuorisotilatyö, </a:t>
            </a:r>
            <a:r>
              <a:rPr lang="fi-FI" sz="1100" dirty="0" err="1">
                <a:effectLst/>
                <a:latin typeface="Calibri" panose="020F0502020204030204" pitchFamily="34" charset="0"/>
                <a:ea typeface="Calibri" panose="020F0502020204030204" pitchFamily="34" charset="0"/>
                <a:cs typeface="Times New Roman" panose="02020603050405020304" pitchFamily="18" charset="0"/>
              </a:rPr>
              <a:t>nuokku</a:t>
            </a:r>
            <a:r>
              <a:rPr lang="fi-FI" sz="1100" dirty="0">
                <a:effectLst/>
                <a:latin typeface="Calibri" panose="020F0502020204030204" pitchFamily="34" charset="0"/>
                <a:ea typeface="Calibri" panose="020F0502020204030204" pitchFamily="34" charset="0"/>
                <a:cs typeface="Times New Roman" panose="02020603050405020304" pitchFamily="18" charset="0"/>
              </a:rPr>
              <a:t>, jalkautuva nuorisotyö, ryhmätoiminta klubit, leirit, retket ja tapahtumat.</a:t>
            </a:r>
          </a:p>
          <a:p>
            <a:pPr>
              <a:lnSpc>
                <a:spcPct val="107000"/>
              </a:lnSpc>
              <a:spcAft>
                <a:spcPts val="800"/>
              </a:spcAft>
            </a:pPr>
            <a:r>
              <a:rPr lang="fi-FI" sz="1100" dirty="0">
                <a:latin typeface="Calibri" panose="020F0502020204030204" pitchFamily="34" charset="0"/>
                <a:ea typeface="Calibri" panose="020F0502020204030204" pitchFamily="34" charset="0"/>
                <a:cs typeface="Times New Roman" panose="02020603050405020304" pitchFamily="18" charset="0"/>
              </a:rPr>
              <a:t>Nuorisovaltuustotyö</a:t>
            </a:r>
          </a:p>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Nuorisotyön ja koulun yhteistyö, muu moniammatillinen yhteistyö</a:t>
            </a:r>
          </a:p>
        </p:txBody>
      </p:sp>
      <p:sp>
        <p:nvSpPr>
          <p:cNvPr id="9" name="Tekstiruutu 7">
            <a:extLst>
              <a:ext uri="{FF2B5EF4-FFF2-40B4-BE49-F238E27FC236}">
                <a16:creationId xmlns:a16="http://schemas.microsoft.com/office/drawing/2014/main" id="{A0B9AA4B-B842-4611-6BC9-5B0C5820C78B}"/>
              </a:ext>
            </a:extLst>
          </p:cNvPr>
          <p:cNvSpPr txBox="1"/>
          <p:nvPr/>
        </p:nvSpPr>
        <p:spPr>
          <a:xfrm>
            <a:off x="4212430" y="3714571"/>
            <a:ext cx="1076325" cy="10327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 EI OLE TOIMINTAA</a:t>
            </a:r>
          </a:p>
        </p:txBody>
      </p:sp>
      <p:sp>
        <p:nvSpPr>
          <p:cNvPr id="10" name="Tekstiruutu 8">
            <a:extLst>
              <a:ext uri="{FF2B5EF4-FFF2-40B4-BE49-F238E27FC236}">
                <a16:creationId xmlns:a16="http://schemas.microsoft.com/office/drawing/2014/main" id="{B00BC8CB-4884-A16B-0194-957FD2245954}"/>
              </a:ext>
            </a:extLst>
          </p:cNvPr>
          <p:cNvSpPr txBox="1"/>
          <p:nvPr/>
        </p:nvSpPr>
        <p:spPr>
          <a:xfrm>
            <a:off x="5676153" y="3705046"/>
            <a:ext cx="1143000" cy="10572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 Mielenterveys- ja päihdeyksikö</a:t>
            </a:r>
          </a:p>
          <a:p>
            <a:pPr>
              <a:lnSpc>
                <a:spcPct val="107000"/>
              </a:lnSpc>
              <a:spcAft>
                <a:spcPts val="800"/>
              </a:spcAft>
            </a:pPr>
            <a:r>
              <a:rPr lang="fi-FI" sz="1100" dirty="0">
                <a:latin typeface="Calibri" panose="020F0502020204030204" pitchFamily="34" charset="0"/>
                <a:ea typeface="Calibri" panose="020F0502020204030204" pitchFamily="34" charset="0"/>
                <a:cs typeface="Times New Roman" panose="02020603050405020304" pitchFamily="18" charset="0"/>
              </a:rPr>
              <a:t>Sosiaalitoimi -&gt; ohjaus ja neuvonta</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kstiruutu 9">
            <a:extLst>
              <a:ext uri="{FF2B5EF4-FFF2-40B4-BE49-F238E27FC236}">
                <a16:creationId xmlns:a16="http://schemas.microsoft.com/office/drawing/2014/main" id="{8B2FE97C-FA8F-82F1-6FD1-BA2D99D12687}"/>
              </a:ext>
            </a:extLst>
          </p:cNvPr>
          <p:cNvSpPr txBox="1"/>
          <p:nvPr/>
        </p:nvSpPr>
        <p:spPr>
          <a:xfrm>
            <a:off x="7109661" y="3718622"/>
            <a:ext cx="1427343" cy="10382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Vanhusneuvoston tekemä ehkäisevä päihdetyö </a:t>
            </a:r>
          </a:p>
        </p:txBody>
      </p:sp>
      <p:sp>
        <p:nvSpPr>
          <p:cNvPr id="12" name="Tekstiruutu 10">
            <a:extLst>
              <a:ext uri="{FF2B5EF4-FFF2-40B4-BE49-F238E27FC236}">
                <a16:creationId xmlns:a16="http://schemas.microsoft.com/office/drawing/2014/main" id="{690EE83B-73CF-667D-0289-EF41BEACA765}"/>
              </a:ext>
            </a:extLst>
          </p:cNvPr>
          <p:cNvSpPr txBox="1"/>
          <p:nvPr/>
        </p:nvSpPr>
        <p:spPr>
          <a:xfrm>
            <a:off x="1321356" y="900932"/>
            <a:ext cx="1066800" cy="184150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 Seurakunta: Perhekerho, päiväkerho,</a:t>
            </a:r>
          </a:p>
          <a:p>
            <a:pPr>
              <a:lnSpc>
                <a:spcPct val="107000"/>
              </a:lnSpc>
              <a:spcAft>
                <a:spcPts val="800"/>
              </a:spcAft>
            </a:pPr>
            <a:r>
              <a:rPr lang="fi-FI" sz="1100" dirty="0">
                <a:latin typeface="Calibri" panose="020F0502020204030204" pitchFamily="34" charset="0"/>
                <a:ea typeface="Calibri" panose="020F0502020204030204" pitchFamily="34" charset="0"/>
                <a:cs typeface="Times New Roman" panose="02020603050405020304" pitchFamily="18" charset="0"/>
              </a:rPr>
              <a:t>Muut kerhot</a:t>
            </a:r>
            <a:r>
              <a:rPr lang="fi-FI" sz="1100" dirty="0">
                <a:effectLst/>
                <a:latin typeface="Calibri" panose="020F0502020204030204" pitchFamily="34" charset="0"/>
                <a:ea typeface="Calibri" panose="020F0502020204030204" pitchFamily="34" charset="0"/>
                <a:cs typeface="Times New Roman" panose="02020603050405020304" pitchFamily="18" charset="0"/>
              </a:rPr>
              <a:t> kouluikäisille leirit ja retket</a:t>
            </a:r>
          </a:p>
          <a:p>
            <a:pPr>
              <a:lnSpc>
                <a:spcPct val="107000"/>
              </a:lnSpc>
              <a:spcAft>
                <a:spcPts val="800"/>
              </a:spcAft>
            </a:pPr>
            <a:r>
              <a:rPr lang="fi-FI" sz="1100" dirty="0">
                <a:latin typeface="Calibri" panose="020F0502020204030204" pitchFamily="34" charset="0"/>
                <a:ea typeface="Calibri" panose="020F0502020204030204" pitchFamily="34" charset="0"/>
                <a:cs typeface="Times New Roman" panose="02020603050405020304" pitchFamily="18" charset="0"/>
              </a:rPr>
              <a:t>MLL perhekerhot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kstiruutu 11">
            <a:extLst>
              <a:ext uri="{FF2B5EF4-FFF2-40B4-BE49-F238E27FC236}">
                <a16:creationId xmlns:a16="http://schemas.microsoft.com/office/drawing/2014/main" id="{E5D2C110-D445-83C9-5887-D98103579214}"/>
              </a:ext>
            </a:extLst>
          </p:cNvPr>
          <p:cNvSpPr txBox="1"/>
          <p:nvPr/>
        </p:nvSpPr>
        <p:spPr>
          <a:xfrm>
            <a:off x="2765209" y="914400"/>
            <a:ext cx="1123950" cy="167431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fontAlgn="base"/>
            <a:r>
              <a:rPr lang="fi-FI" sz="1100" dirty="0">
                <a:solidFill>
                  <a:srgbClr val="000000"/>
                </a:solidFill>
                <a:latin typeface="Calibri" panose="020F0502020204030204" pitchFamily="34" charset="0"/>
              </a:rPr>
              <a:t>Seurakunta: V</a:t>
            </a:r>
            <a:r>
              <a:rPr lang="fi-FI" sz="1100" dirty="0">
                <a:solidFill>
                  <a:srgbClr val="000000"/>
                </a:solidFill>
                <a:effectLst/>
                <a:latin typeface="Calibri" panose="020F0502020204030204" pitchFamily="34" charset="0"/>
              </a:rPr>
              <a:t>iikkotoimintaa nuorisotila Bunkkerissa, retkiä, leirejä, rippikoulu, keskustelu ja sielunhoito</a:t>
            </a:r>
          </a:p>
        </p:txBody>
      </p:sp>
      <p:sp>
        <p:nvSpPr>
          <p:cNvPr id="14" name="Tekstiruutu 12">
            <a:extLst>
              <a:ext uri="{FF2B5EF4-FFF2-40B4-BE49-F238E27FC236}">
                <a16:creationId xmlns:a16="http://schemas.microsoft.com/office/drawing/2014/main" id="{44F2F25B-6BB2-44F4-AC60-6D5619463B83}"/>
              </a:ext>
            </a:extLst>
          </p:cNvPr>
          <p:cNvSpPr txBox="1"/>
          <p:nvPr/>
        </p:nvSpPr>
        <p:spPr>
          <a:xfrm>
            <a:off x="4212430" y="1453103"/>
            <a:ext cx="1057275" cy="11049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 EI OLE TOIMINTAA</a:t>
            </a:r>
          </a:p>
        </p:txBody>
      </p:sp>
      <p:sp>
        <p:nvSpPr>
          <p:cNvPr id="15" name="Tekstiruutu 13">
            <a:extLst>
              <a:ext uri="{FF2B5EF4-FFF2-40B4-BE49-F238E27FC236}">
                <a16:creationId xmlns:a16="http://schemas.microsoft.com/office/drawing/2014/main" id="{69838DA2-EF89-AA17-D766-D2F766169E4E}"/>
              </a:ext>
            </a:extLst>
          </p:cNvPr>
          <p:cNvSpPr txBox="1"/>
          <p:nvPr/>
        </p:nvSpPr>
        <p:spPr>
          <a:xfrm>
            <a:off x="5723825" y="912259"/>
            <a:ext cx="1085850" cy="1645744"/>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a:latin typeface="Calibri" panose="020F0502020204030204" pitchFamily="34" charset="0"/>
                <a:ea typeface="Calibri" panose="020F0502020204030204" pitchFamily="34" charset="0"/>
                <a:cs typeface="Times New Roman" panose="02020603050405020304" pitchFamily="18" charset="0"/>
              </a:rPr>
              <a:t>Seurakunta: keskusteluapu, diakonia työ, sielunhoito</a:t>
            </a:r>
          </a:p>
          <a:p>
            <a:pPr>
              <a:lnSpc>
                <a:spcPct val="107000"/>
              </a:lnSpc>
              <a:spcAft>
                <a:spcPts val="800"/>
              </a:spcAft>
            </a:pP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100" dirty="0">
                <a:effectLst/>
                <a:latin typeface="Calibri" panose="020F0502020204030204" pitchFamily="34" charset="0"/>
                <a:ea typeface="Calibri" panose="020F0502020204030204" pitchFamily="34" charset="0"/>
                <a:cs typeface="Times New Roman" panose="02020603050405020304" pitchFamily="18" charset="0"/>
              </a:rPr>
              <a:t> Päiväkeskus Kieppi</a:t>
            </a:r>
          </a:p>
          <a:p>
            <a:pPr>
              <a:lnSpc>
                <a:spcPct val="107000"/>
              </a:lnSpc>
              <a:spcAft>
                <a:spcPts val="800"/>
              </a:spcAft>
            </a:pP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kstiruutu 14">
            <a:extLst>
              <a:ext uri="{FF2B5EF4-FFF2-40B4-BE49-F238E27FC236}">
                <a16:creationId xmlns:a16="http://schemas.microsoft.com/office/drawing/2014/main" id="{F4C95D81-A964-63BD-E784-E1F031C60A66}"/>
              </a:ext>
            </a:extLst>
          </p:cNvPr>
          <p:cNvSpPr txBox="1"/>
          <p:nvPr/>
        </p:nvSpPr>
        <p:spPr>
          <a:xfrm>
            <a:off x="7090611" y="914400"/>
            <a:ext cx="1427343" cy="1645744"/>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1100" dirty="0" err="1">
                <a:solidFill>
                  <a:srgbClr val="000000"/>
                </a:solidFill>
                <a:effectLst/>
                <a:latin typeface="Calibri" panose="020F0502020204030204" pitchFamily="34" charset="0"/>
              </a:rPr>
              <a:t>Seurakunta:Keskustelu</a:t>
            </a:r>
            <a:r>
              <a:rPr lang="fi-FI" sz="1100" dirty="0">
                <a:solidFill>
                  <a:srgbClr val="000000"/>
                </a:solidFill>
                <a:effectLst/>
                <a:latin typeface="Calibri" panose="020F0502020204030204" pitchFamily="34" charset="0"/>
              </a:rPr>
              <a:t>, sielunhoito, kotikäynnit</a:t>
            </a:r>
            <a:r>
              <a:rPr lang="fi-FI" sz="900" dirty="0">
                <a:solidFill>
                  <a:srgbClr val="000000"/>
                </a:solidFill>
                <a:effectLst/>
                <a:latin typeface="Calibri" panose="020F0502020204030204" pitchFamily="34" charset="0"/>
              </a:rPr>
              <a:t>, </a:t>
            </a:r>
            <a:r>
              <a:rPr lang="fi-FI" sz="1100" dirty="0">
                <a:solidFill>
                  <a:srgbClr val="000000"/>
                </a:solidFill>
                <a:effectLst/>
                <a:latin typeface="Calibri" panose="020F0502020204030204" pitchFamily="34" charset="0"/>
              </a:rPr>
              <a:t>ikäihmisille suunnatut tilaisuudet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Nuoli: Oikea 17">
            <a:extLst>
              <a:ext uri="{FF2B5EF4-FFF2-40B4-BE49-F238E27FC236}">
                <a16:creationId xmlns:a16="http://schemas.microsoft.com/office/drawing/2014/main" id="{4B8284B3-4092-EB4B-2773-0859346EDEE2}"/>
              </a:ext>
            </a:extLst>
          </p:cNvPr>
          <p:cNvSpPr>
            <a:spLocks noChangeArrowheads="1"/>
          </p:cNvSpPr>
          <p:nvPr/>
        </p:nvSpPr>
        <p:spPr bwMode="auto">
          <a:xfrm>
            <a:off x="0" y="3642422"/>
            <a:ext cx="1300992" cy="1345174"/>
          </a:xfrm>
          <a:prstGeom prst="rightArrow">
            <a:avLst>
              <a:gd name="adj1" fmla="val 50000"/>
              <a:gd name="adj2" fmla="val 50000"/>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Kaupunki, keiso/</a:t>
            </a:r>
          </a:p>
          <a:p>
            <a:pPr marL="0" marR="0" lvl="0" indent="0" algn="ctr"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pirha</a:t>
            </a:r>
            <a:endParaRPr kumimoji="0" lang="fi-FI" altLang="fi-FI" sz="2400" b="0" i="0" u="none" strike="noStrike" cap="none" normalizeH="0" baseline="0" dirty="0">
              <a:ln>
                <a:noFill/>
              </a:ln>
              <a:solidFill>
                <a:schemeClr val="tx1"/>
              </a:solidFill>
              <a:effectLst/>
              <a:latin typeface="Arial" panose="020B0604020202020204" pitchFamily="34" charset="0"/>
            </a:endParaRPr>
          </a:p>
        </p:txBody>
      </p:sp>
      <p:sp>
        <p:nvSpPr>
          <p:cNvPr id="18" name="Nuoli: Oikea 18">
            <a:extLst>
              <a:ext uri="{FF2B5EF4-FFF2-40B4-BE49-F238E27FC236}">
                <a16:creationId xmlns:a16="http://schemas.microsoft.com/office/drawing/2014/main" id="{3D23E19C-939D-D016-4001-B5D0598BA301}"/>
              </a:ext>
            </a:extLst>
          </p:cNvPr>
          <p:cNvSpPr>
            <a:spLocks noChangeArrowheads="1"/>
          </p:cNvSpPr>
          <p:nvPr/>
        </p:nvSpPr>
        <p:spPr bwMode="auto">
          <a:xfrm>
            <a:off x="-8810" y="1397263"/>
            <a:ext cx="1412458" cy="1345174"/>
          </a:xfrm>
          <a:prstGeom prst="rightArrow">
            <a:avLst>
              <a:gd name="adj1" fmla="val 50000"/>
              <a:gd name="adj2" fmla="val 50000"/>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Seurakunta, järjestöt</a:t>
            </a:r>
            <a:endParaRPr kumimoji="0" lang="fi-FI" altLang="fi-FI" sz="2400" b="0" i="0" u="none" strike="noStrike" cap="none" normalizeH="0" baseline="0" dirty="0">
              <a:ln>
                <a:noFill/>
              </a:ln>
              <a:solidFill>
                <a:schemeClr val="tx1"/>
              </a:solidFill>
              <a:effectLst/>
              <a:latin typeface="Arial" panose="020B0604020202020204" pitchFamily="34" charset="0"/>
            </a:endParaRPr>
          </a:p>
        </p:txBody>
      </p:sp>
      <p:sp>
        <p:nvSpPr>
          <p:cNvPr id="19" name="Rectangle 14">
            <a:extLst>
              <a:ext uri="{FF2B5EF4-FFF2-40B4-BE49-F238E27FC236}">
                <a16:creationId xmlns:a16="http://schemas.microsoft.com/office/drawing/2014/main" id="{69A8689E-76A5-774E-071C-4C238D2B1AE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45720" numCol="1" anchor="ctr" anchorCtr="0" compatLnSpc="1">
            <a:prstTxWarp prst="textNoShape">
              <a:avLst/>
            </a:prstTxWarp>
            <a:spAutoFit/>
          </a:bodyPr>
          <a:lstStyle/>
          <a:p>
            <a:endParaRPr lang="fi-FI"/>
          </a:p>
        </p:txBody>
      </p:sp>
      <p:sp>
        <p:nvSpPr>
          <p:cNvPr id="20" name="Rectangle 27">
            <a:extLst>
              <a:ext uri="{FF2B5EF4-FFF2-40B4-BE49-F238E27FC236}">
                <a16:creationId xmlns:a16="http://schemas.microsoft.com/office/drawing/2014/main" id="{B7428412-38A1-8AE7-3FAA-E34662194D83}"/>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45720" numCol="1" anchor="ctr" anchorCtr="0" compatLnSpc="1">
            <a:prstTxWarp prst="textNoShape">
              <a:avLst/>
            </a:prstTxWarp>
            <a:spAutoFit/>
          </a:bodyPr>
          <a:lstStyle/>
          <a:p>
            <a:endParaRPr lang="fi-FI"/>
          </a:p>
        </p:txBody>
      </p:sp>
      <p:sp>
        <p:nvSpPr>
          <p:cNvPr id="21" name="Rectangle 28">
            <a:extLst>
              <a:ext uri="{FF2B5EF4-FFF2-40B4-BE49-F238E27FC236}">
                <a16:creationId xmlns:a16="http://schemas.microsoft.com/office/drawing/2014/main" id="{0BBCD8C3-9772-96AB-DD63-793B986FFA60}"/>
              </a:ext>
            </a:extLst>
          </p:cNvPr>
          <p:cNvSpPr>
            <a:spLocks noChangeArrowheads="1"/>
          </p:cNvSpPr>
          <p:nvPr/>
        </p:nvSpPr>
        <p:spPr bwMode="auto">
          <a:xfrm>
            <a:off x="0" y="3018016"/>
            <a:ext cx="184731" cy="1215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i-FI" altLang="fi-FI" sz="16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kumimoji="0" lang="fi-FI" altLang="fi-FI" sz="16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6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5646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p:cNvSpPr>
            <a:spLocks noGrp="1"/>
          </p:cNvSpPr>
          <p:nvPr>
            <p:ph type="ftr" sz="quarter" idx="11"/>
          </p:nvPr>
        </p:nvSpPr>
        <p:spPr/>
        <p:txBody>
          <a:bodyPr/>
          <a:lstStyle/>
          <a:p>
            <a:r>
              <a:rPr lang="fi-FI"/>
              <a:t>© Virtain kaupunki</a:t>
            </a:r>
            <a:endParaRPr lang="fi-FI" dirty="0"/>
          </a:p>
        </p:txBody>
      </p:sp>
      <p:sp>
        <p:nvSpPr>
          <p:cNvPr id="5" name="Otsikko 4"/>
          <p:cNvSpPr>
            <a:spLocks noGrp="1"/>
          </p:cNvSpPr>
          <p:nvPr>
            <p:ph type="title"/>
          </p:nvPr>
        </p:nvSpPr>
        <p:spPr>
          <a:xfrm>
            <a:off x="971600" y="260648"/>
            <a:ext cx="7725544" cy="1224136"/>
          </a:xfrm>
        </p:spPr>
        <p:txBody>
          <a:bodyPr>
            <a:normAutofit/>
          </a:bodyPr>
          <a:lstStyle/>
          <a:p>
            <a:r>
              <a:rPr lang="fi-FI" dirty="0"/>
              <a:t>8. Ehkäisevä päihdetyö Virroilla</a:t>
            </a:r>
          </a:p>
        </p:txBody>
      </p:sp>
      <p:sp>
        <p:nvSpPr>
          <p:cNvPr id="6" name="Suorakulmio: Pyöristetyt kulmat 5">
            <a:extLst>
              <a:ext uri="{FF2B5EF4-FFF2-40B4-BE49-F238E27FC236}">
                <a16:creationId xmlns:a16="http://schemas.microsoft.com/office/drawing/2014/main" id="{A5272FE4-C20A-6E42-75E1-EC3A86E8EE02}"/>
              </a:ext>
            </a:extLst>
          </p:cNvPr>
          <p:cNvSpPr/>
          <p:nvPr/>
        </p:nvSpPr>
        <p:spPr>
          <a:xfrm>
            <a:off x="971600" y="908719"/>
            <a:ext cx="3456384" cy="1099597"/>
          </a:xfrm>
          <a:prstGeom prst="roundRect">
            <a:avLst/>
          </a:prstGeom>
          <a:solidFill>
            <a:schemeClr val="accent1"/>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fi-FI" sz="1600" b="1" dirty="0"/>
              <a:t>Varhaiskasvatus ja perusopetus</a:t>
            </a:r>
          </a:p>
          <a:p>
            <a:pPr algn="ctr"/>
            <a:r>
              <a:rPr lang="fi-FI" sz="1600" dirty="0"/>
              <a:t>Päihteettömät alueet. Päihdekasvatusta oppitunneilla. </a:t>
            </a:r>
          </a:p>
          <a:p>
            <a:pPr algn="ctr"/>
            <a:r>
              <a:rPr lang="fi-FI" sz="1600" dirty="0"/>
              <a:t>Pienryhmät ja muut koulutukitoimet</a:t>
            </a:r>
          </a:p>
        </p:txBody>
      </p:sp>
      <p:sp>
        <p:nvSpPr>
          <p:cNvPr id="8" name="Suorakulmio: Pyöristetyt kulmat 7">
            <a:extLst>
              <a:ext uri="{FF2B5EF4-FFF2-40B4-BE49-F238E27FC236}">
                <a16:creationId xmlns:a16="http://schemas.microsoft.com/office/drawing/2014/main" id="{8294F8ED-2FB2-7C37-422B-FF7AF8E2D98E}"/>
              </a:ext>
            </a:extLst>
          </p:cNvPr>
          <p:cNvSpPr/>
          <p:nvPr/>
        </p:nvSpPr>
        <p:spPr>
          <a:xfrm>
            <a:off x="941782" y="2041521"/>
            <a:ext cx="3456383" cy="2192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a:t>Koulu- ja opiskeluterveydenhuolto</a:t>
            </a:r>
          </a:p>
          <a:p>
            <a:pPr algn="ctr"/>
            <a:r>
              <a:rPr lang="fi-FI" sz="1200" b="0" i="0" dirty="0">
                <a:solidFill>
                  <a:srgbClr val="000000"/>
                </a:solidFill>
                <a:effectLst/>
                <a:latin typeface="Calibri" panose="020F0502020204030204" pitchFamily="34" charset="0"/>
              </a:rPr>
              <a:t>Määräaikaiset ja laajat terveystarkastukset</a:t>
            </a:r>
            <a:r>
              <a:rPr lang="fi-FI" sz="1200" b="1" i="0" dirty="0">
                <a:solidFill>
                  <a:srgbClr val="000000"/>
                </a:solidFill>
                <a:effectLst/>
                <a:latin typeface="Calibri" panose="020F0502020204030204" pitchFamily="34" charset="0"/>
              </a:rPr>
              <a:t>, </a:t>
            </a:r>
            <a:r>
              <a:rPr lang="fi-FI" sz="1200" b="0" i="0" dirty="0">
                <a:solidFill>
                  <a:srgbClr val="000000"/>
                </a:solidFill>
                <a:effectLst/>
                <a:latin typeface="Calibri" panose="020F0502020204030204" pitchFamily="34" charset="0"/>
              </a:rPr>
              <a:t>Kysytään päihteiden käytöstä aktiivisesti, keskustellaan ennaltaehkäisevästi, kannustetaan päihteettömyyteen,  matalan kynnyksen palvelut, yhteistyö varhaiskasvatuksen ja koulujen  kanssa mm. päihteettömyyttä edistävien tilaisuuksien suunnittelu ja oppitunnit</a:t>
            </a:r>
            <a:endParaRPr lang="fi-FI" sz="1200" b="1" dirty="0"/>
          </a:p>
        </p:txBody>
      </p:sp>
      <p:sp>
        <p:nvSpPr>
          <p:cNvPr id="10" name="Suorakulmio: Pyöristetyt kulmat 9">
            <a:extLst>
              <a:ext uri="{FF2B5EF4-FFF2-40B4-BE49-F238E27FC236}">
                <a16:creationId xmlns:a16="http://schemas.microsoft.com/office/drawing/2014/main" id="{BCCFD8A0-806F-4CF7-A694-87E42DFCBBAE}"/>
              </a:ext>
            </a:extLst>
          </p:cNvPr>
          <p:cNvSpPr/>
          <p:nvPr/>
        </p:nvSpPr>
        <p:spPr>
          <a:xfrm>
            <a:off x="5025853" y="908719"/>
            <a:ext cx="3672406" cy="4320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b="1" dirty="0"/>
          </a:p>
          <a:p>
            <a:pPr algn="ctr"/>
            <a:endParaRPr lang="fi-FI" b="1" dirty="0"/>
          </a:p>
          <a:p>
            <a:pPr algn="ctr"/>
            <a:endParaRPr lang="fi-FI" b="1" dirty="0"/>
          </a:p>
          <a:p>
            <a:pPr algn="ctr"/>
            <a:r>
              <a:rPr lang="fi-FI" b="1" dirty="0" err="1"/>
              <a:t>Keiturin</a:t>
            </a:r>
            <a:r>
              <a:rPr lang="fi-FI" b="1" dirty="0"/>
              <a:t> Sote</a:t>
            </a:r>
          </a:p>
          <a:p>
            <a:pPr algn="l" fontAlgn="base"/>
            <a:r>
              <a:rPr lang="fi-FI" sz="1400" b="0" i="0" dirty="0">
                <a:solidFill>
                  <a:srgbClr val="000000"/>
                </a:solidFill>
                <a:effectLst/>
                <a:latin typeface="Calibri" panose="020F0502020204030204" pitchFamily="34" charset="0"/>
              </a:rPr>
              <a:t>Tarjolla matalalla kynnyksellä</a:t>
            </a:r>
          </a:p>
          <a:p>
            <a:pPr algn="l" fontAlgn="base">
              <a:buFont typeface="Arial" panose="020B0604020202020204" pitchFamily="34" charset="0"/>
              <a:buChar char="•"/>
            </a:pPr>
            <a:r>
              <a:rPr lang="fi-FI" sz="1400" b="0" i="0" dirty="0">
                <a:solidFill>
                  <a:srgbClr val="000000"/>
                </a:solidFill>
                <a:effectLst/>
                <a:latin typeface="Calibri" panose="020F0502020204030204" pitchFamily="34" charset="0"/>
              </a:rPr>
              <a:t>Asiakkailla mahdollista varata aikoja sähköisenajanvarauksen kautta hoitajalle</a:t>
            </a:r>
          </a:p>
          <a:p>
            <a:pPr algn="l" fontAlgn="base">
              <a:buFont typeface="Arial" panose="020B0604020202020204" pitchFamily="34" charset="0"/>
              <a:buChar char="•"/>
            </a:pPr>
            <a:r>
              <a:rPr lang="fi-FI" sz="1400" dirty="0" err="1">
                <a:solidFill>
                  <a:srgbClr val="000000"/>
                </a:solidFill>
                <a:latin typeface="Calibri" panose="020F0502020204030204" pitchFamily="34" charset="0"/>
              </a:rPr>
              <a:t>Puheeksiottamisen</a:t>
            </a:r>
            <a:r>
              <a:rPr lang="fi-FI" sz="1400" dirty="0">
                <a:solidFill>
                  <a:srgbClr val="000000"/>
                </a:solidFill>
                <a:latin typeface="Calibri" panose="020F0502020204030204" pitchFamily="34" charset="0"/>
              </a:rPr>
              <a:t> työmalli</a:t>
            </a:r>
          </a:p>
          <a:p>
            <a:pPr algn="l" fontAlgn="base">
              <a:buFont typeface="Arial" panose="020B0604020202020204" pitchFamily="34" charset="0"/>
              <a:buChar char="•"/>
            </a:pPr>
            <a:r>
              <a:rPr lang="fi-FI" sz="1400" b="0" i="0" dirty="0">
                <a:solidFill>
                  <a:srgbClr val="000000"/>
                </a:solidFill>
                <a:effectLst/>
                <a:latin typeface="Calibri" panose="020F0502020204030204" pitchFamily="34" charset="0"/>
              </a:rPr>
              <a:t>Omaolo</a:t>
            </a:r>
          </a:p>
          <a:p>
            <a:pPr algn="l" fontAlgn="base">
              <a:buFont typeface="Arial" panose="020B0604020202020204" pitchFamily="34" charset="0"/>
              <a:buChar char="•"/>
            </a:pPr>
            <a:r>
              <a:rPr lang="fi-FI" sz="1400" b="0" i="0" dirty="0">
                <a:solidFill>
                  <a:srgbClr val="000000"/>
                </a:solidFill>
                <a:effectLst/>
                <a:latin typeface="Calibri" panose="020F0502020204030204" pitchFamily="34" charset="0"/>
              </a:rPr>
              <a:t>Asiakkailla mahdollisuus perinteisesti varata aika  puhelinajanvarauksen kautta hoitajalle</a:t>
            </a:r>
          </a:p>
          <a:p>
            <a:pPr algn="l" fontAlgn="base">
              <a:buFont typeface="Arial" panose="020B0604020202020204" pitchFamily="34" charset="0"/>
              <a:buChar char="•"/>
            </a:pPr>
            <a:r>
              <a:rPr lang="fi-FI" sz="1400" b="0" i="0" dirty="0">
                <a:solidFill>
                  <a:srgbClr val="000000"/>
                </a:solidFill>
                <a:effectLst/>
                <a:latin typeface="Calibri" panose="020F0502020204030204" pitchFamily="34" charset="0"/>
              </a:rPr>
              <a:t>Päihde Chat ma ja to klo 9-11, jos huoli omasta / läheisen päihteidenkäytöstä.</a:t>
            </a:r>
          </a:p>
          <a:p>
            <a:pPr algn="l" fontAlgn="base">
              <a:buFont typeface="Arial" panose="020B0604020202020204" pitchFamily="34" charset="0"/>
              <a:buChar char="•"/>
            </a:pPr>
            <a:r>
              <a:rPr lang="fi-FI" sz="1400" b="0" i="0" dirty="0">
                <a:solidFill>
                  <a:srgbClr val="000000"/>
                </a:solidFill>
                <a:effectLst/>
                <a:latin typeface="Calibri" panose="020F0502020204030204" pitchFamily="34" charset="0"/>
              </a:rPr>
              <a:t>Ammattilaisilla konsultoinnin mahdollisuus </a:t>
            </a:r>
            <a:r>
              <a:rPr lang="fi-FI" sz="1400" b="0" i="0" dirty="0" err="1">
                <a:solidFill>
                  <a:srgbClr val="000000"/>
                </a:solidFill>
                <a:effectLst/>
                <a:latin typeface="Calibri" panose="020F0502020204030204" pitchFamily="34" charset="0"/>
              </a:rPr>
              <a:t>Pirhan</a:t>
            </a:r>
            <a:r>
              <a:rPr lang="fi-FI" sz="1400" b="0" i="0" dirty="0">
                <a:solidFill>
                  <a:srgbClr val="000000"/>
                </a:solidFill>
                <a:effectLst/>
                <a:latin typeface="Calibri" panose="020F0502020204030204" pitchFamily="34" charset="0"/>
              </a:rPr>
              <a:t> päihdehoidon ammattilaiseen sekä A-klinikkaan ja päihdesairaalaan.</a:t>
            </a:r>
          </a:p>
          <a:p>
            <a:pPr algn="l" fontAlgn="base">
              <a:buFont typeface="Arial" panose="020B0604020202020204" pitchFamily="34" charset="0"/>
              <a:buChar char="•"/>
            </a:pPr>
            <a:r>
              <a:rPr lang="fi-FI" sz="1400" b="0" i="0" dirty="0">
                <a:solidFill>
                  <a:srgbClr val="000000"/>
                </a:solidFill>
                <a:effectLst/>
                <a:latin typeface="Calibri" panose="020F0502020204030204" pitchFamily="34" charset="0"/>
              </a:rPr>
              <a:t>Yhteistyötä kuntien toimijoiden kanssa (Virrat / Ruovesi) </a:t>
            </a:r>
          </a:p>
          <a:p>
            <a:pPr algn="l" fontAlgn="base">
              <a:buFont typeface="Arial" panose="020B0604020202020204" pitchFamily="34" charset="0"/>
              <a:buChar char="•"/>
            </a:pPr>
            <a:r>
              <a:rPr lang="fi-FI" sz="1400" dirty="0">
                <a:solidFill>
                  <a:srgbClr val="000000"/>
                </a:solidFill>
                <a:latin typeface="Calibri" panose="020F0502020204030204" pitchFamily="34" charset="0"/>
              </a:rPr>
              <a:t>Terveyskeskuksessa matalan kynnyksen ajat</a:t>
            </a:r>
            <a:endParaRPr lang="fi-FI" sz="1400" b="0" i="0" dirty="0">
              <a:solidFill>
                <a:srgbClr val="000000"/>
              </a:solidFill>
              <a:effectLst/>
              <a:latin typeface="Calibri" panose="020F0502020204030204" pitchFamily="34" charset="0"/>
            </a:endParaRPr>
          </a:p>
          <a:p>
            <a:br>
              <a:rPr lang="fi-FI" dirty="0"/>
            </a:br>
            <a:endParaRPr lang="fi-FI" b="1" dirty="0"/>
          </a:p>
          <a:p>
            <a:pPr algn="ctr"/>
            <a:endParaRPr lang="fi-FI" dirty="0"/>
          </a:p>
        </p:txBody>
      </p:sp>
      <p:sp>
        <p:nvSpPr>
          <p:cNvPr id="11" name="Suorakulmio: Pyöristetyt kulmat 10">
            <a:extLst>
              <a:ext uri="{FF2B5EF4-FFF2-40B4-BE49-F238E27FC236}">
                <a16:creationId xmlns:a16="http://schemas.microsoft.com/office/drawing/2014/main" id="{2D091F55-E420-1464-8432-8D97A04D98B8}"/>
              </a:ext>
            </a:extLst>
          </p:cNvPr>
          <p:cNvSpPr/>
          <p:nvPr/>
        </p:nvSpPr>
        <p:spPr>
          <a:xfrm>
            <a:off x="964212" y="4358337"/>
            <a:ext cx="346377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a:t>Virtain kaupungin henkilöstö</a:t>
            </a:r>
          </a:p>
          <a:p>
            <a:pPr algn="ctr"/>
            <a:r>
              <a:rPr lang="fi-FI" sz="1600" dirty="0"/>
              <a:t>Virtain kaupunki on ollut savuton vuodesta 2011. </a:t>
            </a:r>
          </a:p>
          <a:p>
            <a:pPr algn="ctr"/>
            <a:r>
              <a:rPr lang="fi-FI" sz="1600" dirty="0"/>
              <a:t>Päihdeohjelma 2006</a:t>
            </a:r>
          </a:p>
          <a:p>
            <a:pPr algn="ctr"/>
            <a:r>
              <a:rPr lang="fi-FI" sz="1600" dirty="0"/>
              <a:t> </a:t>
            </a:r>
          </a:p>
        </p:txBody>
      </p:sp>
      <p:sp>
        <p:nvSpPr>
          <p:cNvPr id="2" name="Suorakulmio: Pyöristetyt kulmat 1">
            <a:extLst>
              <a:ext uri="{FF2B5EF4-FFF2-40B4-BE49-F238E27FC236}">
                <a16:creationId xmlns:a16="http://schemas.microsoft.com/office/drawing/2014/main" id="{F34B0522-67CA-EC33-B02C-CB2DA5ED4DF3}"/>
              </a:ext>
            </a:extLst>
          </p:cNvPr>
          <p:cNvSpPr/>
          <p:nvPr/>
        </p:nvSpPr>
        <p:spPr>
          <a:xfrm>
            <a:off x="970349" y="5850606"/>
            <a:ext cx="3456384" cy="907256"/>
          </a:xfrm>
          <a:prstGeom prst="roundRect">
            <a:avLst/>
          </a:prstGeom>
          <a:solidFill>
            <a:schemeClr val="accent1"/>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fi-FI" sz="1600" b="1" dirty="0"/>
              <a:t>Etsivä nuorisotyö</a:t>
            </a:r>
          </a:p>
          <a:p>
            <a:pPr algn="ctr"/>
            <a:r>
              <a:rPr lang="fi-FI" sz="1600" dirty="0"/>
              <a:t>Infoa nuorille päihteiden haitoista</a:t>
            </a:r>
          </a:p>
          <a:p>
            <a:pPr algn="ctr"/>
            <a:r>
              <a:rPr lang="fi-FI" sz="1600" dirty="0"/>
              <a:t>Palveluihin ohjaaminen</a:t>
            </a:r>
          </a:p>
          <a:p>
            <a:pPr algn="ctr"/>
            <a:endParaRPr lang="fi-FI" sz="1600" b="1" dirty="0"/>
          </a:p>
        </p:txBody>
      </p:sp>
    </p:spTree>
    <p:extLst>
      <p:ext uri="{BB962C8B-B14F-4D97-AF65-F5344CB8AC3E}">
        <p14:creationId xmlns:p14="http://schemas.microsoft.com/office/powerpoint/2010/main" val="21909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p:cNvSpPr>
            <a:spLocks noGrp="1"/>
          </p:cNvSpPr>
          <p:nvPr>
            <p:ph type="ftr" sz="quarter" idx="11"/>
          </p:nvPr>
        </p:nvSpPr>
        <p:spPr/>
        <p:txBody>
          <a:bodyPr/>
          <a:lstStyle/>
          <a:p>
            <a:r>
              <a:rPr lang="fi-FI"/>
              <a:t>© Virtain kaupunki</a:t>
            </a:r>
            <a:endParaRPr lang="fi-FI" dirty="0"/>
          </a:p>
        </p:txBody>
      </p:sp>
      <p:sp>
        <p:nvSpPr>
          <p:cNvPr id="7" name="Suorakulmio: Pyöristetyt kulmat 6">
            <a:extLst>
              <a:ext uri="{FF2B5EF4-FFF2-40B4-BE49-F238E27FC236}">
                <a16:creationId xmlns:a16="http://schemas.microsoft.com/office/drawing/2014/main" id="{137B0A45-93D7-7FCD-382D-E9A3C0ABADD8}"/>
              </a:ext>
            </a:extLst>
          </p:cNvPr>
          <p:cNvSpPr/>
          <p:nvPr/>
        </p:nvSpPr>
        <p:spPr>
          <a:xfrm>
            <a:off x="212712" y="4005064"/>
            <a:ext cx="4071256" cy="252027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200" b="1" dirty="0">
              <a:solidFill>
                <a:schemeClr val="accent1">
                  <a:lumMod val="75000"/>
                </a:schemeClr>
              </a:solidFill>
            </a:endParaRPr>
          </a:p>
          <a:p>
            <a:pPr algn="ctr"/>
            <a:br>
              <a:rPr lang="fi-FI" sz="1800" dirty="0">
                <a:solidFill>
                  <a:srgbClr val="000000"/>
                </a:solidFill>
                <a:effectLst/>
                <a:latin typeface="Calibri" panose="020F0502020204030204" pitchFamily="34" charset="0"/>
              </a:rPr>
            </a:br>
            <a:r>
              <a:rPr lang="fi-FI" sz="2000" b="1" dirty="0">
                <a:solidFill>
                  <a:schemeClr val="tx1"/>
                </a:solidFill>
              </a:rPr>
              <a:t>Poliisi</a:t>
            </a:r>
          </a:p>
          <a:p>
            <a:pPr algn="l">
              <a:buFont typeface="Arial" panose="020B0604020202020204" pitchFamily="34" charset="0"/>
              <a:buChar char="•"/>
            </a:pPr>
            <a:r>
              <a:rPr lang="fi-FI" sz="1400" b="0" i="0" dirty="0">
                <a:solidFill>
                  <a:srgbClr val="242424"/>
                </a:solidFill>
                <a:effectLst/>
                <a:latin typeface="Calibri" panose="020F0502020204030204" pitchFamily="34" charset="0"/>
              </a:rPr>
              <a:t>Valistus</a:t>
            </a:r>
          </a:p>
          <a:p>
            <a:pPr algn="l">
              <a:buFont typeface="Arial" panose="020B0604020202020204" pitchFamily="34" charset="0"/>
              <a:buChar char="•"/>
            </a:pPr>
            <a:r>
              <a:rPr lang="fi-FI" sz="1400" b="0" i="0" dirty="0">
                <a:solidFill>
                  <a:srgbClr val="242424"/>
                </a:solidFill>
                <a:effectLst/>
                <a:latin typeface="Calibri" panose="020F0502020204030204" pitchFamily="34" charset="0"/>
              </a:rPr>
              <a:t>Valvonta</a:t>
            </a:r>
          </a:p>
          <a:p>
            <a:pPr algn="l">
              <a:buFont typeface="Arial" panose="020B0604020202020204" pitchFamily="34" charset="0"/>
              <a:buChar char="•"/>
            </a:pPr>
            <a:r>
              <a:rPr lang="fi-FI" sz="1400" b="0" i="0" dirty="0">
                <a:solidFill>
                  <a:srgbClr val="242424"/>
                </a:solidFill>
                <a:effectLst/>
                <a:latin typeface="Calibri" panose="020F0502020204030204" pitchFamily="34" charset="0"/>
              </a:rPr>
              <a:t>Jos alaikäinen tavataan päihtyneenä, yhteydenotto vanhempiin ja sosiaalitoimeen</a:t>
            </a:r>
          </a:p>
          <a:p>
            <a:pPr algn="l">
              <a:buFont typeface="Arial" panose="020B0604020202020204" pitchFamily="34" charset="0"/>
              <a:buChar char="•"/>
            </a:pPr>
            <a:r>
              <a:rPr lang="fi-FI" sz="1400" b="0" i="0" dirty="0">
                <a:solidFill>
                  <a:srgbClr val="242424"/>
                </a:solidFill>
                <a:effectLst/>
                <a:latin typeface="Calibri" panose="020F0502020204030204" pitchFamily="34" charset="0"/>
              </a:rPr>
              <a:t>Ensikertalaisille huumausaineen käyttäjille mahdollinen viranomaispuhuttelu ja hoitoonohjaus</a:t>
            </a:r>
          </a:p>
          <a:p>
            <a:pPr algn="l">
              <a:buFont typeface="Arial" panose="020B0604020202020204" pitchFamily="34" charset="0"/>
              <a:buChar char="•"/>
            </a:pPr>
            <a:r>
              <a:rPr lang="fi-FI" sz="1400" b="0" i="0" dirty="0">
                <a:solidFill>
                  <a:srgbClr val="242424"/>
                </a:solidFill>
                <a:effectLst/>
                <a:latin typeface="Calibri" panose="020F0502020204030204" pitchFamily="34" charset="0"/>
              </a:rPr>
              <a:t>Huumausaineen käyttäjille ajo-oikeuskäsittely</a:t>
            </a:r>
          </a:p>
          <a:p>
            <a:pPr algn="ctr"/>
            <a:r>
              <a:rPr lang="fi-FI" sz="1800" b="0" i="0" dirty="0">
                <a:solidFill>
                  <a:srgbClr val="000000"/>
                </a:solidFill>
                <a:effectLst/>
                <a:latin typeface="Calibri" panose="020F0502020204030204" pitchFamily="34" charset="0"/>
              </a:rPr>
              <a:t> </a:t>
            </a:r>
            <a:endParaRPr lang="fi-FI" b="1" dirty="0">
              <a:solidFill>
                <a:schemeClr val="accent1">
                  <a:lumMod val="75000"/>
                </a:schemeClr>
              </a:solidFill>
            </a:endParaRPr>
          </a:p>
        </p:txBody>
      </p:sp>
      <p:sp>
        <p:nvSpPr>
          <p:cNvPr id="8" name="Suorakulmio: Pyöristetyt kulmat 7">
            <a:extLst>
              <a:ext uri="{FF2B5EF4-FFF2-40B4-BE49-F238E27FC236}">
                <a16:creationId xmlns:a16="http://schemas.microsoft.com/office/drawing/2014/main" id="{8294F8ED-2FB2-7C37-422B-FF7AF8E2D98E}"/>
              </a:ext>
            </a:extLst>
          </p:cNvPr>
          <p:cNvSpPr/>
          <p:nvPr/>
        </p:nvSpPr>
        <p:spPr>
          <a:xfrm>
            <a:off x="4393772" y="188641"/>
            <a:ext cx="4719269" cy="43418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a:solidFill>
                  <a:schemeClr val="tx1"/>
                </a:solidFill>
              </a:rPr>
              <a:t>Vapaa-aikapalvelut</a:t>
            </a:r>
          </a:p>
          <a:p>
            <a:pPr algn="ctr"/>
            <a:r>
              <a:rPr lang="fi-FI" b="1" dirty="0">
                <a:solidFill>
                  <a:schemeClr val="tx1"/>
                </a:solidFill>
              </a:rPr>
              <a:t>Nuorisotoimi</a:t>
            </a:r>
          </a:p>
          <a:p>
            <a:pPr algn="l">
              <a:spcAft>
                <a:spcPts val="800"/>
              </a:spcAft>
            </a:pPr>
            <a:r>
              <a:rPr lang="fi-FI" sz="1400" b="0" i="0" dirty="0">
                <a:solidFill>
                  <a:srgbClr val="242424"/>
                </a:solidFill>
                <a:effectLst/>
                <a:latin typeface="Calibri" panose="020F0502020204030204" pitchFamily="34" charset="0"/>
              </a:rPr>
              <a:t>Nuorisotoimi toteuttaa ja kehittää Nuorisolain määrittelemiä, alle 29 -vuotiaille tarkoitettuja nuorisotyön tehtäviä:</a:t>
            </a:r>
          </a:p>
          <a:p>
            <a:pPr algn="l">
              <a:spcAft>
                <a:spcPts val="800"/>
              </a:spcAft>
            </a:pPr>
            <a:r>
              <a:rPr lang="fi-FI" sz="1400" b="0" i="0" dirty="0">
                <a:solidFill>
                  <a:srgbClr val="242424"/>
                </a:solidFill>
                <a:effectLst/>
                <a:latin typeface="Calibri" panose="020F0502020204030204" pitchFamily="34" charset="0"/>
              </a:rPr>
              <a:t>-Nuoren kasvun, itsenäistymisen ja yhteisöllisyyden tukeminen</a:t>
            </a:r>
          </a:p>
          <a:p>
            <a:pPr algn="l">
              <a:spcAft>
                <a:spcPts val="800"/>
              </a:spcAft>
            </a:pPr>
            <a:r>
              <a:rPr lang="fi-FI" sz="1400" b="0" i="0" dirty="0">
                <a:solidFill>
                  <a:srgbClr val="242424"/>
                </a:solidFill>
                <a:effectLst/>
                <a:latin typeface="Calibri" panose="020F0502020204030204" pitchFamily="34" charset="0"/>
              </a:rPr>
              <a:t>-Aktiivisen kansalaisuuden edistäminen</a:t>
            </a:r>
          </a:p>
          <a:p>
            <a:pPr algn="l">
              <a:spcAft>
                <a:spcPts val="800"/>
              </a:spcAft>
            </a:pPr>
            <a:r>
              <a:rPr lang="fi-FI" sz="1400" b="0" i="0" dirty="0">
                <a:solidFill>
                  <a:srgbClr val="242424"/>
                </a:solidFill>
                <a:effectLst/>
                <a:latin typeface="Calibri" panose="020F0502020204030204" pitchFamily="34" charset="0"/>
              </a:rPr>
              <a:t>-Sosiaalinen vahvistaminen</a:t>
            </a:r>
          </a:p>
          <a:p>
            <a:pPr algn="l">
              <a:spcAft>
                <a:spcPts val="800"/>
              </a:spcAft>
            </a:pPr>
            <a:r>
              <a:rPr lang="fi-FI" sz="1400" b="0" i="0" dirty="0">
                <a:solidFill>
                  <a:srgbClr val="242424"/>
                </a:solidFill>
                <a:effectLst/>
                <a:latin typeface="Calibri" panose="020F0502020204030204" pitchFamily="34" charset="0"/>
              </a:rPr>
              <a:t>-Kasvu- ja elinolojen kehittäminen</a:t>
            </a:r>
          </a:p>
          <a:p>
            <a:pPr algn="l">
              <a:spcAft>
                <a:spcPts val="800"/>
              </a:spcAft>
            </a:pPr>
            <a:r>
              <a:rPr lang="fi-FI" sz="1400" b="0" i="0" dirty="0">
                <a:solidFill>
                  <a:srgbClr val="242424"/>
                </a:solidFill>
                <a:effectLst/>
                <a:latin typeface="Calibri" panose="020F0502020204030204" pitchFamily="34" charset="0"/>
              </a:rPr>
              <a:t>Nuorisotoimen tehtävänä on toimia kannustajana, vierellä kulkijana ja mahdollistajana sekä viedä nuorten viestiä eteenpäin. Toimintamme on ennaltaehkäisevää ja päihteetöntä.</a:t>
            </a:r>
          </a:p>
          <a:p>
            <a:pPr algn="ctr"/>
            <a:endParaRPr lang="fi-FI" sz="1400" b="1" dirty="0">
              <a:solidFill>
                <a:schemeClr val="tx1"/>
              </a:solidFill>
            </a:endParaRPr>
          </a:p>
          <a:p>
            <a:pPr algn="ctr"/>
            <a:r>
              <a:rPr lang="fi-FI" b="1" dirty="0">
                <a:solidFill>
                  <a:schemeClr val="tx1"/>
                </a:solidFill>
              </a:rPr>
              <a:t>Liikuntapalvelut</a:t>
            </a:r>
          </a:p>
        </p:txBody>
      </p:sp>
      <p:sp>
        <p:nvSpPr>
          <p:cNvPr id="9" name="Suorakulmio: Pyöristetyt kulmat 8">
            <a:extLst>
              <a:ext uri="{FF2B5EF4-FFF2-40B4-BE49-F238E27FC236}">
                <a16:creationId xmlns:a16="http://schemas.microsoft.com/office/drawing/2014/main" id="{DBEDCF0A-7481-4C55-053A-33DE9736E61C}"/>
              </a:ext>
            </a:extLst>
          </p:cNvPr>
          <p:cNvSpPr/>
          <p:nvPr/>
        </p:nvSpPr>
        <p:spPr>
          <a:xfrm>
            <a:off x="4393772" y="4653135"/>
            <a:ext cx="4750228" cy="18722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a:solidFill>
                  <a:schemeClr val="tx1"/>
                </a:solidFill>
              </a:rPr>
              <a:t>Sosiaalitoimi</a:t>
            </a:r>
          </a:p>
          <a:p>
            <a:pPr algn="ctr"/>
            <a:r>
              <a:rPr lang="fi-FI" sz="1400" b="1" dirty="0">
                <a:solidFill>
                  <a:schemeClr val="tx1"/>
                </a:solidFill>
              </a:rPr>
              <a:t>Lapsiperhepalvelut</a:t>
            </a:r>
          </a:p>
          <a:p>
            <a:pPr algn="ctr"/>
            <a:r>
              <a:rPr lang="fi-FI" sz="1400" dirty="0">
                <a:solidFill>
                  <a:schemeClr val="tx1"/>
                </a:solidFill>
                <a:latin typeface="Calibri" panose="020F0502020204030204" pitchFamily="34" charset="0"/>
                <a:cs typeface="Calibri" panose="020F0502020204030204" pitchFamily="34" charset="0"/>
              </a:rPr>
              <a:t>Keskustelu</a:t>
            </a:r>
          </a:p>
          <a:p>
            <a:pPr algn="ctr"/>
            <a:r>
              <a:rPr lang="fi-FI" sz="1400" dirty="0">
                <a:solidFill>
                  <a:schemeClr val="tx1"/>
                </a:solidFill>
                <a:latin typeface="Calibri" panose="020F0502020204030204" pitchFamily="34" charset="0"/>
                <a:cs typeface="Calibri" panose="020F0502020204030204" pitchFamily="34" charset="0"/>
              </a:rPr>
              <a:t>Palveluihin ohjaaminen</a:t>
            </a:r>
          </a:p>
          <a:p>
            <a:pPr algn="ctr"/>
            <a:r>
              <a:rPr lang="fi-FI" sz="1400" b="1" dirty="0">
                <a:solidFill>
                  <a:schemeClr val="tx1"/>
                </a:solidFill>
              </a:rPr>
              <a:t>Työikäiset</a:t>
            </a:r>
          </a:p>
          <a:p>
            <a:pPr algn="ctr"/>
            <a:r>
              <a:rPr lang="fi-FI" sz="1400" dirty="0">
                <a:solidFill>
                  <a:schemeClr val="tx1"/>
                </a:solidFill>
                <a:latin typeface="Calibri" panose="020F0502020204030204" pitchFamily="34" charset="0"/>
                <a:cs typeface="Calibri" panose="020F0502020204030204" pitchFamily="34" charset="0"/>
              </a:rPr>
              <a:t>Keskusteleminen</a:t>
            </a:r>
          </a:p>
          <a:p>
            <a:pPr algn="ctr"/>
            <a:r>
              <a:rPr lang="fi-FI" sz="1400" dirty="0">
                <a:solidFill>
                  <a:schemeClr val="tx1"/>
                </a:solidFill>
                <a:latin typeface="Calibri" panose="020F0502020204030204" pitchFamily="34" charset="0"/>
                <a:cs typeface="Calibri" panose="020F0502020204030204" pitchFamily="34" charset="0"/>
              </a:rPr>
              <a:t>Palveluihin ohjaaminen</a:t>
            </a:r>
          </a:p>
          <a:p>
            <a:pPr algn="ctr"/>
            <a:endParaRPr lang="fi-FI" dirty="0">
              <a:solidFill>
                <a:schemeClr val="tx1"/>
              </a:solidFill>
            </a:endParaRPr>
          </a:p>
        </p:txBody>
      </p:sp>
      <p:sp>
        <p:nvSpPr>
          <p:cNvPr id="2" name="Suorakulmio: Pyöristetyt kulmat 1">
            <a:extLst>
              <a:ext uri="{FF2B5EF4-FFF2-40B4-BE49-F238E27FC236}">
                <a16:creationId xmlns:a16="http://schemas.microsoft.com/office/drawing/2014/main" id="{68290CAE-A056-EDA9-0D13-F52ABEF35C03}"/>
              </a:ext>
            </a:extLst>
          </p:cNvPr>
          <p:cNvSpPr/>
          <p:nvPr/>
        </p:nvSpPr>
        <p:spPr>
          <a:xfrm>
            <a:off x="183359" y="341040"/>
            <a:ext cx="4100610" cy="35283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200" b="1" dirty="0">
              <a:solidFill>
                <a:schemeClr val="accent1">
                  <a:lumMod val="75000"/>
                </a:schemeClr>
              </a:solidFill>
            </a:endParaRPr>
          </a:p>
          <a:p>
            <a:pPr algn="ctr"/>
            <a:r>
              <a:rPr lang="fi-FI" sz="1600" b="1" dirty="0">
                <a:solidFill>
                  <a:schemeClr val="tx1"/>
                </a:solidFill>
              </a:rPr>
              <a:t>Virtain seurakunta</a:t>
            </a:r>
          </a:p>
          <a:p>
            <a:pPr algn="ctr"/>
            <a:r>
              <a:rPr lang="fi-FI" sz="1400" dirty="0">
                <a:solidFill>
                  <a:srgbClr val="000000"/>
                </a:solidFill>
                <a:latin typeface="Calibri" panose="020F0502020204030204" pitchFamily="34" charset="0"/>
              </a:rPr>
              <a:t>S</a:t>
            </a:r>
            <a:r>
              <a:rPr lang="fi-FI" sz="1400" b="0" i="0" dirty="0">
                <a:solidFill>
                  <a:srgbClr val="000000"/>
                </a:solidFill>
                <a:effectLst/>
                <a:latin typeface="Calibri" panose="020F0502020204030204" pitchFamily="34" charset="0"/>
              </a:rPr>
              <a:t>avuttomat ja päihteettömät alueet, tilat ja toiminnat sekä keskusteluapua. Seurakunta järjestää lapsille, nuorille ja aikuisille toimintaa, jossa mahdollisuus kokea yhteyttä ja josta saada mielekästä sisältöä ja tekemistä elämään</a:t>
            </a:r>
            <a:r>
              <a:rPr lang="fi-FI" sz="2000" b="0" i="0" dirty="0">
                <a:solidFill>
                  <a:srgbClr val="000000"/>
                </a:solidFill>
                <a:effectLst/>
                <a:latin typeface="Calibri" panose="020F0502020204030204" pitchFamily="34" charset="0"/>
              </a:rPr>
              <a:t>.</a:t>
            </a:r>
          </a:p>
          <a:p>
            <a:pPr fontAlgn="base"/>
            <a:r>
              <a:rPr lang="fi-FI" sz="1400" b="1" dirty="0">
                <a:solidFill>
                  <a:srgbClr val="000000"/>
                </a:solidFill>
                <a:effectLst/>
                <a:latin typeface="Calibri" panose="020F0502020204030204" pitchFamily="34" charset="0"/>
              </a:rPr>
              <a:t>Nuoret: </a:t>
            </a:r>
            <a:r>
              <a:rPr lang="fi-FI" sz="1400" dirty="0">
                <a:solidFill>
                  <a:srgbClr val="000000"/>
                </a:solidFill>
                <a:effectLst/>
                <a:latin typeface="Calibri" panose="020F0502020204030204" pitchFamily="34" charset="0"/>
              </a:rPr>
              <a:t>nuorille suunnattua viikkotoimintaa nuorisotila Bunkkerissa, retkiä, leirejä, rippikoulu, keskustelu ja sielunhoito</a:t>
            </a:r>
          </a:p>
          <a:p>
            <a:pPr fontAlgn="base"/>
            <a:r>
              <a:rPr lang="fi-FI" sz="1400" b="1" dirty="0">
                <a:solidFill>
                  <a:srgbClr val="000000"/>
                </a:solidFill>
                <a:effectLst/>
                <a:latin typeface="Calibri" panose="020F0502020204030204" pitchFamily="34" charset="0"/>
              </a:rPr>
              <a:t>Työikäiset: </a:t>
            </a:r>
            <a:r>
              <a:rPr lang="fi-FI" sz="1400" dirty="0">
                <a:solidFill>
                  <a:srgbClr val="000000"/>
                </a:solidFill>
                <a:effectLst/>
                <a:latin typeface="Calibri" panose="020F0502020204030204" pitchFamily="34" charset="0"/>
              </a:rPr>
              <a:t>Diakonian apu, keskustelu, sielunhoito, kotikäynnit</a:t>
            </a:r>
          </a:p>
          <a:p>
            <a:pPr fontAlgn="base"/>
            <a:r>
              <a:rPr lang="fi-FI" sz="1400" b="1" dirty="0">
                <a:solidFill>
                  <a:srgbClr val="000000"/>
                </a:solidFill>
                <a:effectLst/>
                <a:latin typeface="Calibri" panose="020F0502020204030204" pitchFamily="34" charset="0"/>
              </a:rPr>
              <a:t>Ikäihmiset: </a:t>
            </a:r>
            <a:r>
              <a:rPr lang="fi-FI" sz="1400" dirty="0">
                <a:solidFill>
                  <a:srgbClr val="000000"/>
                </a:solidFill>
                <a:effectLst/>
                <a:latin typeface="Calibri" panose="020F0502020204030204" pitchFamily="34" charset="0"/>
              </a:rPr>
              <a:t>Keskustelu, sielunhoito, kotikäynnit</a:t>
            </a:r>
            <a:r>
              <a:rPr lang="fi-FI" sz="1050" dirty="0">
                <a:solidFill>
                  <a:srgbClr val="000000"/>
                </a:solidFill>
                <a:effectLst/>
                <a:latin typeface="Calibri" panose="020F0502020204030204" pitchFamily="34" charset="0"/>
              </a:rPr>
              <a:t>, </a:t>
            </a:r>
            <a:r>
              <a:rPr lang="fi-FI" sz="1400" dirty="0">
                <a:solidFill>
                  <a:srgbClr val="000000"/>
                </a:solidFill>
                <a:effectLst/>
                <a:latin typeface="Calibri" panose="020F0502020204030204" pitchFamily="34" charset="0"/>
              </a:rPr>
              <a:t>ikäihmisille suunnatut tilaisuudet</a:t>
            </a:r>
          </a:p>
          <a:p>
            <a:br>
              <a:rPr lang="fi-FI" sz="1800" dirty="0">
                <a:solidFill>
                  <a:srgbClr val="000000"/>
                </a:solidFill>
                <a:effectLst/>
                <a:latin typeface="Calibri" panose="020F0502020204030204" pitchFamily="34" charset="0"/>
              </a:rPr>
            </a:br>
            <a:endParaRPr lang="fi-FI" b="1" dirty="0">
              <a:solidFill>
                <a:schemeClr val="accent1">
                  <a:lumMod val="75000"/>
                </a:schemeClr>
              </a:solidFill>
            </a:endParaRPr>
          </a:p>
        </p:txBody>
      </p:sp>
    </p:spTree>
    <p:extLst>
      <p:ext uri="{BB962C8B-B14F-4D97-AF65-F5344CB8AC3E}">
        <p14:creationId xmlns:p14="http://schemas.microsoft.com/office/powerpoint/2010/main" val="51803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3">
            <a:extLst>
              <a:ext uri="{FF2B5EF4-FFF2-40B4-BE49-F238E27FC236}">
                <a16:creationId xmlns:a16="http://schemas.microsoft.com/office/drawing/2014/main" id="{151BC221-5246-4F05-BC17-A79C8C975A1B}"/>
              </a:ext>
            </a:extLst>
          </p:cNvPr>
          <p:cNvSpPr>
            <a:spLocks noGrp="1"/>
          </p:cNvSpPr>
          <p:nvPr>
            <p:ph type="body" sz="half" idx="2"/>
          </p:nvPr>
        </p:nvSpPr>
        <p:spPr>
          <a:xfrm>
            <a:off x="1979712" y="73250"/>
            <a:ext cx="6408712" cy="509934"/>
          </a:xfrm>
        </p:spPr>
        <p:txBody>
          <a:bodyPr/>
          <a:lstStyle/>
          <a:p>
            <a:r>
              <a:rPr lang="fi-FI" sz="2800" i="0" dirty="0">
                <a:solidFill>
                  <a:schemeClr val="accent1">
                    <a:lumMod val="75000"/>
                  </a:schemeClr>
                </a:solidFill>
                <a:latin typeface="Segoe UI" panose="020B0502040204020203" pitchFamily="34" charset="0"/>
                <a:cs typeface="Segoe UI" panose="020B0502040204020203" pitchFamily="34" charset="0"/>
              </a:rPr>
              <a:t>9.Päihteettömyydessä tulevaisuuden kehitettävät näkökulmat</a:t>
            </a:r>
          </a:p>
        </p:txBody>
      </p:sp>
      <p:sp>
        <p:nvSpPr>
          <p:cNvPr id="5" name="Päivämäärän paikkamerkki 4">
            <a:extLst>
              <a:ext uri="{FF2B5EF4-FFF2-40B4-BE49-F238E27FC236}">
                <a16:creationId xmlns:a16="http://schemas.microsoft.com/office/drawing/2014/main" id="{4C6B9333-F18C-4A3E-87FA-BAB3DB64CACE}"/>
              </a:ext>
            </a:extLst>
          </p:cNvPr>
          <p:cNvSpPr>
            <a:spLocks noGrp="1"/>
          </p:cNvSpPr>
          <p:nvPr>
            <p:ph type="dt" sz="half" idx="10"/>
          </p:nvPr>
        </p:nvSpPr>
        <p:spPr/>
        <p:txBody>
          <a:bodyPr/>
          <a:lstStyle/>
          <a:p>
            <a:fld id="{DEEA2F80-0B58-4677-B562-D158926F3A40}" type="datetime1">
              <a:rPr lang="fi-FI" smtClean="0"/>
              <a:pPr/>
              <a:t>16.5.2023</a:t>
            </a:fld>
            <a:endParaRPr lang="fi-FI" dirty="0"/>
          </a:p>
        </p:txBody>
      </p:sp>
      <p:sp>
        <p:nvSpPr>
          <p:cNvPr id="6" name="Alatunnisteen paikkamerkki 5">
            <a:extLst>
              <a:ext uri="{FF2B5EF4-FFF2-40B4-BE49-F238E27FC236}">
                <a16:creationId xmlns:a16="http://schemas.microsoft.com/office/drawing/2014/main" id="{246BD368-B4D5-4137-AF84-BBB4441A0F1C}"/>
              </a:ext>
            </a:extLst>
          </p:cNvPr>
          <p:cNvSpPr>
            <a:spLocks noGrp="1"/>
          </p:cNvSpPr>
          <p:nvPr>
            <p:ph type="ftr" sz="quarter" idx="11"/>
          </p:nvPr>
        </p:nvSpPr>
        <p:spPr/>
        <p:txBody>
          <a:bodyPr/>
          <a:lstStyle/>
          <a:p>
            <a:r>
              <a:rPr lang="fi-FI"/>
              <a:t>© Virtain kaupunki</a:t>
            </a:r>
            <a:endParaRPr lang="fi-FI" dirty="0"/>
          </a:p>
        </p:txBody>
      </p:sp>
      <p:graphicFrame>
        <p:nvGraphicFramePr>
          <p:cNvPr id="28" name="Kuvan paikkamerkki 27">
            <a:extLst>
              <a:ext uri="{FF2B5EF4-FFF2-40B4-BE49-F238E27FC236}">
                <a16:creationId xmlns:a16="http://schemas.microsoft.com/office/drawing/2014/main" id="{1291F382-F107-359E-9547-2806C62E35CE}"/>
              </a:ext>
            </a:extLst>
          </p:cNvPr>
          <p:cNvGraphicFramePr>
            <a:graphicFrameLocks noGrp="1"/>
          </p:cNvGraphicFramePr>
          <p:nvPr>
            <p:ph type="pic" idx="1"/>
            <p:extLst>
              <p:ext uri="{D42A27DB-BD31-4B8C-83A1-F6EECF244321}">
                <p14:modId xmlns:p14="http://schemas.microsoft.com/office/powerpoint/2010/main" val="4206512928"/>
              </p:ext>
            </p:extLst>
          </p:nvPr>
        </p:nvGraphicFramePr>
        <p:xfrm>
          <a:off x="827584" y="1262510"/>
          <a:ext cx="8172450" cy="4542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7170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7D127688-AD68-552C-57D3-2C5ABC265FDD}"/>
              </a:ext>
            </a:extLst>
          </p:cNvPr>
          <p:cNvSpPr>
            <a:spLocks noGrp="1"/>
          </p:cNvSpPr>
          <p:nvPr>
            <p:ph idx="1"/>
          </p:nvPr>
        </p:nvSpPr>
        <p:spPr/>
        <p:txBody>
          <a:bodyPr/>
          <a:lstStyle/>
          <a:p>
            <a:r>
              <a:rPr lang="fi-FI" dirty="0">
                <a:hlinkClick r:id="rId2"/>
              </a:rPr>
              <a:t>www.mielenterveystalo.fi</a:t>
            </a:r>
            <a:endParaRPr lang="fi-FI" dirty="0"/>
          </a:p>
          <a:p>
            <a:r>
              <a:rPr lang="fi-FI" dirty="0"/>
              <a:t>paihdelinkki.fi</a:t>
            </a:r>
          </a:p>
          <a:p>
            <a:r>
              <a:rPr lang="fi-FI" dirty="0">
                <a:hlinkClick r:id="rId3"/>
              </a:rPr>
              <a:t>www.omaolo.fi</a:t>
            </a:r>
            <a:endParaRPr lang="fi-FI" dirty="0"/>
          </a:p>
          <a:p>
            <a:r>
              <a:rPr lang="fi-FI" dirty="0"/>
              <a:t>www.keiturinsote.fi/sahkoinen-perhekeskus</a:t>
            </a:r>
          </a:p>
        </p:txBody>
      </p:sp>
      <p:sp>
        <p:nvSpPr>
          <p:cNvPr id="3" name="Päivämäärän paikkamerkki 2">
            <a:extLst>
              <a:ext uri="{FF2B5EF4-FFF2-40B4-BE49-F238E27FC236}">
                <a16:creationId xmlns:a16="http://schemas.microsoft.com/office/drawing/2014/main" id="{31765C92-78A8-E909-4163-DF0B69CD16D6}"/>
              </a:ext>
            </a:extLst>
          </p:cNvPr>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a:extLst>
              <a:ext uri="{FF2B5EF4-FFF2-40B4-BE49-F238E27FC236}">
                <a16:creationId xmlns:a16="http://schemas.microsoft.com/office/drawing/2014/main" id="{A347B0B0-085A-501D-3C8F-F3857509D8F3}"/>
              </a:ext>
            </a:extLst>
          </p:cNvPr>
          <p:cNvSpPr>
            <a:spLocks noGrp="1"/>
          </p:cNvSpPr>
          <p:nvPr>
            <p:ph type="ftr" sz="quarter" idx="11"/>
          </p:nvPr>
        </p:nvSpPr>
        <p:spPr/>
        <p:txBody>
          <a:bodyPr/>
          <a:lstStyle/>
          <a:p>
            <a:r>
              <a:rPr lang="fi-FI"/>
              <a:t>© Virtain kaupunki</a:t>
            </a:r>
            <a:endParaRPr lang="fi-FI" dirty="0"/>
          </a:p>
        </p:txBody>
      </p:sp>
      <p:sp>
        <p:nvSpPr>
          <p:cNvPr id="5" name="Otsikko 4">
            <a:extLst>
              <a:ext uri="{FF2B5EF4-FFF2-40B4-BE49-F238E27FC236}">
                <a16:creationId xmlns:a16="http://schemas.microsoft.com/office/drawing/2014/main" id="{8E5EA03B-141C-B688-9C3F-BAC4708F2906}"/>
              </a:ext>
            </a:extLst>
          </p:cNvPr>
          <p:cNvSpPr>
            <a:spLocks noGrp="1"/>
          </p:cNvSpPr>
          <p:nvPr>
            <p:ph type="title"/>
          </p:nvPr>
        </p:nvSpPr>
        <p:spPr/>
        <p:txBody>
          <a:bodyPr/>
          <a:lstStyle/>
          <a:p>
            <a:r>
              <a:rPr lang="fi-FI" dirty="0"/>
              <a:t>10. Linkkejä</a:t>
            </a:r>
          </a:p>
        </p:txBody>
      </p:sp>
    </p:spTree>
    <p:extLst>
      <p:ext uri="{BB962C8B-B14F-4D97-AF65-F5344CB8AC3E}">
        <p14:creationId xmlns:p14="http://schemas.microsoft.com/office/powerpoint/2010/main" val="26159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isällön paikkamerkki 7"/>
          <p:cNvSpPr>
            <a:spLocks noGrp="1"/>
          </p:cNvSpPr>
          <p:nvPr>
            <p:ph idx="1"/>
          </p:nvPr>
        </p:nvSpPr>
        <p:spPr/>
        <p:txBody>
          <a:bodyPr/>
          <a:lstStyle/>
          <a:p>
            <a:pPr marL="514350" indent="-514350">
              <a:buFont typeface="+mj-lt"/>
              <a:buAutoNum type="arabicPeriod"/>
            </a:pPr>
            <a:r>
              <a:rPr lang="fi-FI" sz="2400" dirty="0"/>
              <a:t>Johdanto</a:t>
            </a:r>
          </a:p>
          <a:p>
            <a:pPr marL="514350" indent="-514350">
              <a:buFont typeface="+mj-lt"/>
              <a:buAutoNum type="arabicPeriod"/>
            </a:pPr>
            <a:r>
              <a:rPr lang="fi-FI" sz="2400" dirty="0"/>
              <a:t>Taustaa</a:t>
            </a:r>
          </a:p>
          <a:p>
            <a:pPr marL="514350" indent="-514350">
              <a:buFont typeface="+mj-lt"/>
              <a:buAutoNum type="arabicPeriod"/>
            </a:pPr>
            <a:r>
              <a:rPr lang="fi-FI" sz="2400" dirty="0"/>
              <a:t>Laki ehkäisevän päihdetyön järjestämisestä</a:t>
            </a:r>
          </a:p>
          <a:p>
            <a:pPr marL="514350" indent="-514350">
              <a:buFont typeface="+mj-lt"/>
              <a:buAutoNum type="arabicPeriod"/>
            </a:pPr>
            <a:r>
              <a:rPr lang="fi-FI" sz="2400" dirty="0"/>
              <a:t>Mitä on ehkäisevä päihdetyö</a:t>
            </a:r>
          </a:p>
          <a:p>
            <a:pPr marL="514350" indent="-514350">
              <a:buFont typeface="+mj-lt"/>
              <a:buAutoNum type="arabicPeriod"/>
            </a:pPr>
            <a:r>
              <a:rPr lang="fi-FI" sz="2400" dirty="0"/>
              <a:t>Päihteiden haitoilta suojaavat tekijät ja riskitekijät</a:t>
            </a:r>
          </a:p>
          <a:p>
            <a:pPr marL="514350" indent="-514350">
              <a:buFont typeface="+mj-lt"/>
              <a:buAutoNum type="arabicPeriod"/>
            </a:pPr>
            <a:r>
              <a:rPr lang="fi-FI" sz="2400" dirty="0"/>
              <a:t>Ehkäisevän päihdetyön rakenteet Virroilla</a:t>
            </a:r>
          </a:p>
          <a:p>
            <a:pPr marL="514350" indent="-514350">
              <a:buFont typeface="+mj-lt"/>
              <a:buAutoNum type="arabicPeriod"/>
            </a:pPr>
            <a:r>
              <a:rPr lang="fi-FI" sz="2400" dirty="0"/>
              <a:t>Tarjottavat toiminnot ehkäisevässä päihdetyössä Virroilla</a:t>
            </a:r>
          </a:p>
          <a:p>
            <a:pPr marL="514350" indent="-514350">
              <a:buFont typeface="+mj-lt"/>
              <a:buAutoNum type="arabicPeriod"/>
            </a:pPr>
            <a:r>
              <a:rPr lang="fi-FI" sz="2400" dirty="0"/>
              <a:t>Ehkäisevä päihdetyö Virroilla</a:t>
            </a:r>
          </a:p>
          <a:p>
            <a:pPr marL="514350" indent="-514350">
              <a:buFont typeface="+mj-lt"/>
              <a:buAutoNum type="arabicPeriod"/>
            </a:pPr>
            <a:r>
              <a:rPr lang="fi-FI" sz="2400" i="0" dirty="0">
                <a:latin typeface="Segoe UI" panose="020B0502040204020203" pitchFamily="34" charset="0"/>
                <a:cs typeface="Segoe UI" panose="020B0502040204020203" pitchFamily="34" charset="0"/>
              </a:rPr>
              <a:t>Päihteettömyydessä tulevaisuuden kehitettävät näkökulmat</a:t>
            </a:r>
            <a:endParaRPr lang="fi-FI" sz="2400" dirty="0"/>
          </a:p>
          <a:p>
            <a:pPr marL="514350" indent="-514350">
              <a:buFont typeface="+mj-lt"/>
              <a:buAutoNum type="arabicPeriod"/>
            </a:pPr>
            <a:r>
              <a:rPr lang="fi-FI" sz="2400" dirty="0"/>
              <a:t>Linkkejä</a:t>
            </a:r>
          </a:p>
        </p:txBody>
      </p:sp>
      <p:sp>
        <p:nvSpPr>
          <p:cNvPr id="4" name="Päivämäärän paikkamerkki 3">
            <a:extLst>
              <a:ext uri="{FF2B5EF4-FFF2-40B4-BE49-F238E27FC236}">
                <a16:creationId xmlns:a16="http://schemas.microsoft.com/office/drawing/2014/main" id="{FCB8DC67-E8A5-4C94-A582-ADE74B65D0E9}"/>
              </a:ext>
            </a:extLst>
          </p:cNvPr>
          <p:cNvSpPr>
            <a:spLocks noGrp="1"/>
          </p:cNvSpPr>
          <p:nvPr>
            <p:ph type="dt" sz="half" idx="10"/>
          </p:nvPr>
        </p:nvSpPr>
        <p:spPr/>
        <p:txBody>
          <a:bodyPr/>
          <a:lstStyle/>
          <a:p>
            <a:fld id="{DEEA2F80-0B58-4677-B562-D158926F3A40}" type="datetime1">
              <a:rPr lang="fi-FI" smtClean="0"/>
              <a:pPr/>
              <a:t>16.5.2023</a:t>
            </a:fld>
            <a:endParaRPr lang="fi-FI" dirty="0"/>
          </a:p>
        </p:txBody>
      </p:sp>
      <p:sp>
        <p:nvSpPr>
          <p:cNvPr id="5" name="Alatunnisteen paikkamerkki 4">
            <a:extLst>
              <a:ext uri="{FF2B5EF4-FFF2-40B4-BE49-F238E27FC236}">
                <a16:creationId xmlns:a16="http://schemas.microsoft.com/office/drawing/2014/main" id="{4A875CC8-8C0F-4279-9F7C-0B16815FE512}"/>
              </a:ext>
            </a:extLst>
          </p:cNvPr>
          <p:cNvSpPr>
            <a:spLocks noGrp="1"/>
          </p:cNvSpPr>
          <p:nvPr>
            <p:ph type="ftr" sz="quarter" idx="11"/>
          </p:nvPr>
        </p:nvSpPr>
        <p:spPr/>
        <p:txBody>
          <a:bodyPr/>
          <a:lstStyle/>
          <a:p>
            <a:r>
              <a:rPr lang="fi-FI"/>
              <a:t>© Virtain kaupunki</a:t>
            </a:r>
            <a:endParaRPr lang="fi-FI" dirty="0"/>
          </a:p>
        </p:txBody>
      </p:sp>
      <p:sp>
        <p:nvSpPr>
          <p:cNvPr id="7" name="Otsikko 6"/>
          <p:cNvSpPr>
            <a:spLocks noGrp="1"/>
          </p:cNvSpPr>
          <p:nvPr>
            <p:ph type="title"/>
          </p:nvPr>
        </p:nvSpPr>
        <p:spPr/>
        <p:txBody>
          <a:bodyPr/>
          <a:lstStyle/>
          <a:p>
            <a:r>
              <a:rPr lang="fi-FI" dirty="0"/>
              <a:t>Sisällys</a:t>
            </a:r>
          </a:p>
        </p:txBody>
      </p:sp>
    </p:spTree>
    <p:extLst>
      <p:ext uri="{BB962C8B-B14F-4D97-AF65-F5344CB8AC3E}">
        <p14:creationId xmlns:p14="http://schemas.microsoft.com/office/powerpoint/2010/main" val="109408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10FC2088-A853-48E5-8677-6C98519FB285}"/>
              </a:ext>
            </a:extLst>
          </p:cNvPr>
          <p:cNvSpPr>
            <a:spLocks noGrp="1"/>
          </p:cNvSpPr>
          <p:nvPr>
            <p:ph type="dt" sz="half" idx="10"/>
          </p:nvPr>
        </p:nvSpPr>
        <p:spPr/>
        <p:txBody>
          <a:bodyPr/>
          <a:lstStyle/>
          <a:p>
            <a:fld id="{DEEA2F80-0B58-4677-B562-D158926F3A40}" type="datetime1">
              <a:rPr lang="fi-FI" smtClean="0"/>
              <a:pPr/>
              <a:t>16.5.2023</a:t>
            </a:fld>
            <a:endParaRPr lang="fi-FI" dirty="0"/>
          </a:p>
        </p:txBody>
      </p:sp>
      <p:sp>
        <p:nvSpPr>
          <p:cNvPr id="5" name="Alatunnisteen paikkamerkki 4">
            <a:extLst>
              <a:ext uri="{FF2B5EF4-FFF2-40B4-BE49-F238E27FC236}">
                <a16:creationId xmlns:a16="http://schemas.microsoft.com/office/drawing/2014/main" id="{902CF146-14CA-460D-A67C-8684BB66E459}"/>
              </a:ext>
            </a:extLst>
          </p:cNvPr>
          <p:cNvSpPr>
            <a:spLocks noGrp="1"/>
          </p:cNvSpPr>
          <p:nvPr>
            <p:ph type="ftr" sz="quarter" idx="11"/>
          </p:nvPr>
        </p:nvSpPr>
        <p:spPr/>
        <p:txBody>
          <a:bodyPr/>
          <a:lstStyle/>
          <a:p>
            <a:r>
              <a:rPr lang="fi-FI"/>
              <a:t>© Virtain kaupunki</a:t>
            </a:r>
            <a:endParaRPr lang="fi-FI" dirty="0"/>
          </a:p>
        </p:txBody>
      </p:sp>
      <p:sp>
        <p:nvSpPr>
          <p:cNvPr id="7" name="Otsikko 6"/>
          <p:cNvSpPr>
            <a:spLocks noGrp="1"/>
          </p:cNvSpPr>
          <p:nvPr>
            <p:ph type="title"/>
          </p:nvPr>
        </p:nvSpPr>
        <p:spPr>
          <a:xfrm>
            <a:off x="971600" y="260648"/>
            <a:ext cx="7725544" cy="1080120"/>
          </a:xfrm>
        </p:spPr>
        <p:txBody>
          <a:bodyPr>
            <a:normAutofit/>
          </a:bodyPr>
          <a:lstStyle/>
          <a:p>
            <a:r>
              <a:rPr lang="fi-FI" b="1" dirty="0"/>
              <a:t>1. Johdanto</a:t>
            </a:r>
          </a:p>
        </p:txBody>
      </p:sp>
      <p:sp>
        <p:nvSpPr>
          <p:cNvPr id="3" name="Sisällön paikkamerkki 2">
            <a:extLst>
              <a:ext uri="{FF2B5EF4-FFF2-40B4-BE49-F238E27FC236}">
                <a16:creationId xmlns:a16="http://schemas.microsoft.com/office/drawing/2014/main" id="{1A6C10EF-2B61-4E3A-ADC8-0E20E4A8892E}"/>
              </a:ext>
            </a:extLst>
          </p:cNvPr>
          <p:cNvSpPr>
            <a:spLocks noGrp="1"/>
          </p:cNvSpPr>
          <p:nvPr>
            <p:ph idx="1"/>
          </p:nvPr>
        </p:nvSpPr>
        <p:spPr>
          <a:xfrm>
            <a:off x="971600" y="1340768"/>
            <a:ext cx="7725544" cy="4464496"/>
          </a:xfrm>
        </p:spPr>
        <p:txBody>
          <a:bodyPr/>
          <a:lstStyle/>
          <a:p>
            <a:pPr marL="0" indent="0">
              <a:lnSpc>
                <a:spcPct val="107000"/>
              </a:lnSpc>
              <a:spcAft>
                <a:spcPts val="800"/>
              </a:spcAft>
              <a:buNone/>
            </a:pPr>
            <a:r>
              <a:rPr lang="fi-FI" sz="2800" dirty="0">
                <a:effectLst/>
                <a:latin typeface="Calibri" panose="020F0502020204030204" pitchFamily="34" charset="0"/>
                <a:ea typeface="Calibri" panose="020F0502020204030204" pitchFamily="34" charset="0"/>
                <a:cs typeface="Times New Roman" panose="02020603050405020304" pitchFamily="18" charset="0"/>
              </a:rPr>
              <a:t>Virtain ennaltaehkäisevän päihdetyön suunnitelma on vuosille 2023-2025 on väline, jolla johdetaan ja kehitetään kuntalaisten päihteettömyyttä ja hyvinvointia edistävää toimintaa. Suunnitelman tavoite on kehittää Virtain palveluita siten, että peruspalveluiden roolia ylläpidetään ja vahvistetaan sekä se, että suunnitelmalla tuomme näkyväksi olemassa olevat toiminnat sekä kehittämistarpeet.</a:t>
            </a:r>
          </a:p>
          <a:p>
            <a:pPr marL="0" indent="0">
              <a:lnSpc>
                <a:spcPct val="107000"/>
              </a:lnSpc>
              <a:spcAft>
                <a:spcPts val="800"/>
              </a:spcAft>
              <a:buNone/>
            </a:pPr>
            <a:br>
              <a:rPr lang="fi-FI" dirty="0">
                <a:effectLst/>
              </a:rPr>
            </a:br>
            <a:r>
              <a:rPr lang="fi-FI" sz="44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fi-FI"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1881974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971600" y="1340768"/>
            <a:ext cx="7725544" cy="4248472"/>
          </a:xfrm>
        </p:spPr>
        <p:txBody>
          <a:bodyPr/>
          <a:lstStyle/>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Sosiaali- ja terveysministeriö on ehkäisevän päihdetyön toimintaohjelmassa määritellyt painopisteitä, jotka huomioimalla ehkäisevä päihdetyö on kattavaa, vaikuttavaa ja kustannustehokasta. </a:t>
            </a:r>
          </a:p>
          <a:p>
            <a:pPr marL="0" indent="0">
              <a:lnSpc>
                <a:spcPct val="107000"/>
              </a:lnSpc>
              <a:spcAft>
                <a:spcPts val="800"/>
              </a:spcAft>
              <a:buNone/>
            </a:pPr>
            <a:r>
              <a:rPr lang="fi-FI" sz="2400" dirty="0">
                <a:effectLst/>
                <a:latin typeface="Calibri" panose="020F0502020204030204" pitchFamily="34" charset="0"/>
                <a:ea typeface="Calibri" panose="020F0502020204030204" pitchFamily="34" charset="0"/>
                <a:cs typeface="Times New Roman" panose="02020603050405020304" pitchFamily="18" charset="0"/>
              </a:rPr>
              <a:t>Ehkäisevän päihdetyön valtakunnalliset, alueelliset ja paikalliset rakenteet tulee olla kunnossa ja haitoista viestitään tutkittuun tietoon perustuen yksilöiden valintojen ja sosiaali- ja terveyspolitiikan tueksi. Lisäksi riskikäyttö ja haitat tunnistetaan, jolloin tukea voidaan tarjota jo varhaisessa vaiheessa. </a:t>
            </a:r>
          </a:p>
          <a:p>
            <a:endParaRPr lang="fi-FI" dirty="0"/>
          </a:p>
        </p:txBody>
      </p:sp>
      <p:sp>
        <p:nvSpPr>
          <p:cNvPr id="3" name="Päivämäärän paikkamerkki 2"/>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p:cNvSpPr>
            <a:spLocks noGrp="1"/>
          </p:cNvSpPr>
          <p:nvPr>
            <p:ph type="ftr" sz="quarter" idx="11"/>
          </p:nvPr>
        </p:nvSpPr>
        <p:spPr/>
        <p:txBody>
          <a:bodyPr/>
          <a:lstStyle/>
          <a:p>
            <a:r>
              <a:rPr lang="fi-FI"/>
              <a:t>© Virtain kaupunki</a:t>
            </a:r>
            <a:endParaRPr lang="fi-FI" dirty="0"/>
          </a:p>
        </p:txBody>
      </p:sp>
      <p:sp>
        <p:nvSpPr>
          <p:cNvPr id="5" name="Otsikko 4"/>
          <p:cNvSpPr>
            <a:spLocks noGrp="1"/>
          </p:cNvSpPr>
          <p:nvPr>
            <p:ph type="title"/>
          </p:nvPr>
        </p:nvSpPr>
        <p:spPr/>
        <p:txBody>
          <a:bodyPr/>
          <a:lstStyle/>
          <a:p>
            <a:r>
              <a:rPr lang="fi-FI" dirty="0"/>
              <a:t>2. Taustaa</a:t>
            </a:r>
          </a:p>
        </p:txBody>
      </p:sp>
    </p:spTree>
    <p:extLst>
      <p:ext uri="{BB962C8B-B14F-4D97-AF65-F5344CB8AC3E}">
        <p14:creationId xmlns:p14="http://schemas.microsoft.com/office/powerpoint/2010/main" val="151912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19266FE-8FF7-4FD6-91B1-DD7374D8973A}"/>
              </a:ext>
            </a:extLst>
          </p:cNvPr>
          <p:cNvSpPr>
            <a:spLocks noGrp="1"/>
          </p:cNvSpPr>
          <p:nvPr>
            <p:ph idx="1"/>
          </p:nvPr>
        </p:nvSpPr>
        <p:spPr>
          <a:xfrm>
            <a:off x="971600" y="1268760"/>
            <a:ext cx="7725544" cy="4896544"/>
          </a:xfrm>
        </p:spPr>
        <p:txBody>
          <a:bodyPr/>
          <a:lstStyle/>
          <a:p>
            <a:pPr marL="0" indent="0">
              <a:lnSpc>
                <a:spcPct val="107000"/>
              </a:lnSpc>
              <a:spcAft>
                <a:spcPts val="800"/>
              </a:spcAft>
              <a:buNone/>
            </a:pPr>
            <a:r>
              <a:rPr lang="fi-FI" sz="1400" dirty="0">
                <a:effectLst/>
                <a:latin typeface="Calibri" panose="020F0502020204030204" pitchFamily="34" charset="0"/>
                <a:ea typeface="Calibri" panose="020F0502020204030204" pitchFamily="34" charset="0"/>
                <a:cs typeface="Times New Roman" panose="02020603050405020304" pitchFamily="18" charset="0"/>
              </a:rPr>
              <a:t>1.12.2015 tulleen lain ehkäisevän päihdetyön järjestämisestä (523/2015) mukaan kunnilla on velvollisuus tuottaa rakenteet, jotka mahdollistavat ehkäisevän päihdetyön tekemisen. Tähän lakiin on myös sisällytetty rahapelihaittojen ehkäisy osaksi ehkäisevää päihdetyötä. Kunnan tulee myös edistää asukkaiden osallistumis- ja vaikuttamismahdollisuuksia ehkäisevässä päihdetyössä, kuten yhteistyöryhmien ja kyselyjen avulla.</a:t>
            </a:r>
          </a:p>
          <a:p>
            <a:pPr marL="0" indent="0">
              <a:lnSpc>
                <a:spcPct val="107000"/>
              </a:lnSpc>
              <a:spcAft>
                <a:spcPts val="800"/>
              </a:spcAft>
              <a:buNone/>
            </a:pPr>
            <a:r>
              <a:rPr lang="fi-FI" sz="1400" dirty="0">
                <a:effectLst/>
                <a:latin typeface="Calibri" panose="020F0502020204030204" pitchFamily="34" charset="0"/>
                <a:ea typeface="Calibri" panose="020F0502020204030204" pitchFamily="34" charset="0"/>
                <a:cs typeface="Times New Roman" panose="02020603050405020304" pitchFamily="18" charset="0"/>
              </a:rPr>
              <a:t>Ehkäisevä päihdetyö huomioi kaikki ehkäisevän päihdetyön sisältöalueet eli alkoholin, tupakka- ja nikotiinituotteet, huumausaineet ja muut päihtymystarkoituksessa käytetyt aineet sekä rahapelaamisen. </a:t>
            </a:r>
          </a:p>
          <a:p>
            <a:pPr algn="l" fontAlgn="base"/>
            <a:r>
              <a:rPr lang="fi-FI" sz="1400" dirty="0">
                <a:latin typeface="Calibri" panose="020F0502020204030204" pitchFamily="34" charset="0"/>
                <a:cs typeface="Times New Roman" panose="02020603050405020304" pitchFamily="18" charset="0"/>
              </a:rPr>
              <a:t>5 § </a:t>
            </a:r>
            <a:r>
              <a:rPr lang="fi-FI" sz="1400" b="0" i="0" dirty="0">
                <a:solidFill>
                  <a:srgbClr val="444444"/>
                </a:solidFill>
                <a:effectLst/>
                <a:latin typeface="IntervalSansProRegular"/>
              </a:rPr>
              <a:t>Kunta huolehtii ehkäisevän päihdetyön tarpeen mukaisesta organisoinnista alueellaan ja nimeää ehkäisevän päihdetyön tehtävistä vastaavan toimielimen.</a:t>
            </a:r>
          </a:p>
          <a:p>
            <a:pPr algn="l" fontAlgn="base"/>
            <a:r>
              <a:rPr lang="fi-FI" sz="1400" b="0" i="0" dirty="0">
                <a:solidFill>
                  <a:srgbClr val="444444"/>
                </a:solidFill>
                <a:effectLst/>
                <a:latin typeface="IntervalSansProRegular"/>
              </a:rPr>
              <a:t>Toimielimen tehtävänä on:</a:t>
            </a:r>
          </a:p>
          <a:p>
            <a:pPr algn="l" fontAlgn="base"/>
            <a:r>
              <a:rPr lang="fi-FI" sz="1400" b="0" i="0" dirty="0">
                <a:solidFill>
                  <a:srgbClr val="444444"/>
                </a:solidFill>
                <a:effectLst/>
                <a:latin typeface="IntervalSansProRegular"/>
              </a:rPr>
              <a:t>1) huolehtia kunnan päihdeolojen seurannasta ja niitä koskevasta tiedotuksesta;</a:t>
            </a:r>
          </a:p>
          <a:p>
            <a:pPr algn="l" fontAlgn="base"/>
            <a:r>
              <a:rPr lang="fi-FI" sz="1400" b="0" i="0" dirty="0">
                <a:solidFill>
                  <a:srgbClr val="444444"/>
                </a:solidFill>
                <a:effectLst/>
                <a:latin typeface="IntervalSansProRegular"/>
              </a:rPr>
              <a:t>2) huolehtia siitä, että päihdehaittoja ja niiden vähentämistä koskevaa tietoa tarjotaan yksityisille henkilöille ja koko väestölle;</a:t>
            </a:r>
          </a:p>
          <a:p>
            <a:pPr algn="l" fontAlgn="base"/>
            <a:r>
              <a:rPr lang="fi-FI" sz="1400" b="0" i="0" dirty="0">
                <a:solidFill>
                  <a:srgbClr val="444444"/>
                </a:solidFill>
                <a:effectLst/>
                <a:latin typeface="IntervalSansProRegular"/>
              </a:rPr>
              <a:t>3) lisätä ja tukea päihdehaittoja ehkäisevien toimien osaamista kaikissa kunnan tehtävissä;</a:t>
            </a:r>
          </a:p>
          <a:p>
            <a:pPr algn="l" fontAlgn="base"/>
            <a:r>
              <a:rPr lang="fi-FI" sz="1400" b="0" i="0" dirty="0">
                <a:solidFill>
                  <a:srgbClr val="444444"/>
                </a:solidFill>
                <a:effectLst/>
                <a:latin typeface="IntervalSansProRegular"/>
              </a:rPr>
              <a:t>4) esittää ja edistää ehkäisevän päihdetyön toimia kunnan hallinnossa, erityisesti sosiaali- ja terveydenhuollossa, sivistys-, liikunta- ja nuorisotoimessa sekä elinkeinotoimessa;</a:t>
            </a:r>
          </a:p>
          <a:p>
            <a:pPr algn="l" fontAlgn="base"/>
            <a:r>
              <a:rPr lang="fi-FI" sz="1400" b="0" i="0" dirty="0">
                <a:solidFill>
                  <a:srgbClr val="444444"/>
                </a:solidFill>
                <a:effectLst/>
                <a:latin typeface="IntervalSansProRegular"/>
              </a:rPr>
              <a:t>5) huolehtia siitä, että 4 kohdassa tarkoitetut kunnan toimet sovitetaan yhteen poliisin, alkoholilain (1143/1994) ja tupakkalain (693/1976) noudattamisen valvonnan, elinkeinoelämän ja erityisesti ehkäisevään päihdetyöhön osallistuvien yleishyödyllisten yhteisöjen ehkäisevään päihdetyöhön kuuluvien ja sitä tukevien toimien kanssa.</a:t>
            </a:r>
          </a:p>
          <a:p>
            <a:pPr marL="0" indent="0">
              <a:lnSpc>
                <a:spcPct val="107000"/>
              </a:lnSpc>
              <a:spcAft>
                <a:spcPts val="800"/>
              </a:spcAft>
              <a:buNone/>
            </a:pPr>
            <a:r>
              <a:rPr lang="fi-FI" sz="1400" dirty="0">
                <a:latin typeface="Calibri" panose="020F0502020204030204" pitchFamily="34" charset="0"/>
                <a:cs typeface="Times New Roman" panose="02020603050405020304" pitchFamily="18" charset="0"/>
              </a:rPr>
              <a:t> </a:t>
            </a:r>
            <a:endParaRPr lang="fi-FI" sz="1400" dirty="0"/>
          </a:p>
        </p:txBody>
      </p:sp>
      <p:sp>
        <p:nvSpPr>
          <p:cNvPr id="3" name="Päivämäärän paikkamerkki 2">
            <a:extLst>
              <a:ext uri="{FF2B5EF4-FFF2-40B4-BE49-F238E27FC236}">
                <a16:creationId xmlns:a16="http://schemas.microsoft.com/office/drawing/2014/main" id="{E9573C50-8E85-4FE3-A354-6C6DA88548BA}"/>
              </a:ext>
            </a:extLst>
          </p:cNvPr>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a:extLst>
              <a:ext uri="{FF2B5EF4-FFF2-40B4-BE49-F238E27FC236}">
                <a16:creationId xmlns:a16="http://schemas.microsoft.com/office/drawing/2014/main" id="{52A9603A-47B7-4BD0-9AF9-62DF0C218D14}"/>
              </a:ext>
            </a:extLst>
          </p:cNvPr>
          <p:cNvSpPr>
            <a:spLocks noGrp="1"/>
          </p:cNvSpPr>
          <p:nvPr>
            <p:ph type="ftr" sz="quarter" idx="11"/>
          </p:nvPr>
        </p:nvSpPr>
        <p:spPr/>
        <p:txBody>
          <a:bodyPr/>
          <a:lstStyle/>
          <a:p>
            <a:r>
              <a:rPr lang="fi-FI"/>
              <a:t>© Virtain kaupunki</a:t>
            </a:r>
            <a:endParaRPr lang="fi-FI" dirty="0"/>
          </a:p>
        </p:txBody>
      </p:sp>
      <p:sp>
        <p:nvSpPr>
          <p:cNvPr id="7" name="Tekstiruutu 6">
            <a:extLst>
              <a:ext uri="{FF2B5EF4-FFF2-40B4-BE49-F238E27FC236}">
                <a16:creationId xmlns:a16="http://schemas.microsoft.com/office/drawing/2014/main" id="{6DB6B6E5-39B8-1DA5-BD20-231B145B5438}"/>
              </a:ext>
            </a:extLst>
          </p:cNvPr>
          <p:cNvSpPr txBox="1"/>
          <p:nvPr/>
        </p:nvSpPr>
        <p:spPr>
          <a:xfrm>
            <a:off x="1115616" y="188640"/>
            <a:ext cx="7581528" cy="1200329"/>
          </a:xfrm>
          <a:prstGeom prst="rect">
            <a:avLst/>
          </a:prstGeom>
          <a:noFill/>
        </p:spPr>
        <p:txBody>
          <a:bodyPr wrap="square" rtlCol="0">
            <a:spAutoFit/>
          </a:bodyPr>
          <a:lstStyle/>
          <a:p>
            <a:r>
              <a:rPr lang="fi-FI" sz="3600" b="1" dirty="0">
                <a:solidFill>
                  <a:schemeClr val="accent1">
                    <a:lumMod val="75000"/>
                  </a:schemeClr>
                </a:solidFill>
                <a:latin typeface="Segoe UI" panose="020B0502040204020203" pitchFamily="34" charset="0"/>
                <a:cs typeface="Segoe UI" panose="020B0502040204020203" pitchFamily="34" charset="0"/>
              </a:rPr>
              <a:t>3. Laki ehkäisevän päihdetyön järjestämisestä</a:t>
            </a:r>
            <a:endParaRPr lang="fi-FI" sz="3600" dirty="0">
              <a:solidFill>
                <a:schemeClr val="accent1">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423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944579" y="1340768"/>
            <a:ext cx="7725544" cy="4536504"/>
          </a:xfrm>
        </p:spPr>
        <p:txBody>
          <a:bodyPr/>
          <a:lstStyle/>
          <a:p>
            <a:pPr marL="0" indent="0">
              <a:buNone/>
            </a:pPr>
            <a:r>
              <a:rPr lang="fi-FI" sz="2200" dirty="0">
                <a:effectLst/>
                <a:latin typeface="Calibri" panose="020F0502020204030204" pitchFamily="34" charset="0"/>
                <a:ea typeface="Calibri" panose="020F0502020204030204" pitchFamily="34" charset="0"/>
                <a:cs typeface="Times New Roman" panose="02020603050405020304" pitchFamily="18" charset="0"/>
              </a:rPr>
              <a:t>Ennaltaehkäisevä päihdetyöllä edistetään kuntalaisen hyvinvointi ja terveyttä. </a:t>
            </a:r>
          </a:p>
          <a:p>
            <a:pPr marL="0" indent="0">
              <a:buNone/>
            </a:pPr>
            <a:r>
              <a:rPr lang="fi-FI" sz="2200" dirty="0">
                <a:effectLst/>
                <a:latin typeface="Calibri" panose="020F0502020204030204" pitchFamily="34" charset="0"/>
                <a:ea typeface="Calibri" panose="020F0502020204030204" pitchFamily="34" charset="0"/>
                <a:cs typeface="Times New Roman" panose="02020603050405020304" pitchFamily="18" charset="0"/>
              </a:rPr>
              <a:t>Ennaltaehkäisevää päihdetyötä voi suorittaa kunnassa monin eri tavoin ja ympäristö missä sitä tehdään, muuttuu jatkuvasti. </a:t>
            </a:r>
          </a:p>
          <a:p>
            <a:pPr marL="0" indent="0">
              <a:buNone/>
            </a:pPr>
            <a:r>
              <a:rPr lang="fi-FI" sz="2200" dirty="0">
                <a:effectLst/>
                <a:latin typeface="Calibri" panose="020F0502020204030204" pitchFamily="34" charset="0"/>
                <a:ea typeface="Calibri" panose="020F0502020204030204" pitchFamily="34" charset="0"/>
                <a:cs typeface="Times New Roman" panose="02020603050405020304" pitchFamily="18" charset="0"/>
              </a:rPr>
              <a:t>Kunnassa </a:t>
            </a:r>
            <a:r>
              <a:rPr lang="fi-FI" sz="2200" dirty="0">
                <a:latin typeface="Calibri" panose="020F0502020204030204" pitchFamily="34" charset="0"/>
                <a:ea typeface="Calibri" panose="020F0502020204030204" pitchFamily="34" charset="0"/>
                <a:cs typeface="Times New Roman" panose="02020603050405020304" pitchFamily="18" charset="0"/>
              </a:rPr>
              <a:t>tulee olla </a:t>
            </a:r>
            <a:r>
              <a:rPr lang="fi-FI" sz="2200" dirty="0">
                <a:effectLst/>
                <a:latin typeface="Calibri" panose="020F0502020204030204" pitchFamily="34" charset="0"/>
                <a:ea typeface="Calibri" panose="020F0502020204030204" pitchFamily="34" charset="0"/>
                <a:cs typeface="Times New Roman" panose="02020603050405020304" pitchFamily="18" charset="0"/>
              </a:rPr>
              <a:t>ehkäisevän päihdetyön ryhmä, joka koostuu erilaisista sektoreista, jotta jokainen ikäkategoria tulee otettua huomioon ryhmän työssä. </a:t>
            </a:r>
          </a:p>
          <a:p>
            <a:pPr marL="0" indent="0">
              <a:buNone/>
            </a:pPr>
            <a:r>
              <a:rPr lang="fi-FI" sz="2200" dirty="0">
                <a:effectLst/>
                <a:latin typeface="Calibri" panose="020F0502020204030204" pitchFamily="34" charset="0"/>
                <a:ea typeface="Calibri" panose="020F0502020204030204" pitchFamily="34" charset="0"/>
                <a:cs typeface="Times New Roman" panose="02020603050405020304" pitchFamily="18" charset="0"/>
              </a:rPr>
              <a:t>Sote ammattilaisilla on tärkeää kehittää ammattitaitoaan, jotta tiedot pysyvät ajantasaisina kehittävässä ympäristössä. </a:t>
            </a:r>
          </a:p>
          <a:p>
            <a:pPr marL="0" indent="0">
              <a:buNone/>
            </a:pPr>
            <a:r>
              <a:rPr lang="fi-FI" sz="2200" dirty="0">
                <a:effectLst/>
                <a:latin typeface="Calibri" panose="020F0502020204030204" pitchFamily="34" charset="0"/>
                <a:ea typeface="Calibri" panose="020F0502020204030204" pitchFamily="34" charset="0"/>
                <a:cs typeface="Times New Roman" panose="02020603050405020304" pitchFamily="18" charset="0"/>
              </a:rPr>
              <a:t>Ennalta ehkäisevän päihdetyön onnistumisen takaamiseksi tulee huolehtia, että ammattilaisilla on riittävästi ehkäisevän päihdetyön osaamista.</a:t>
            </a:r>
          </a:p>
          <a:p>
            <a:endParaRPr lang="fi-FI" dirty="0"/>
          </a:p>
        </p:txBody>
      </p:sp>
      <p:sp>
        <p:nvSpPr>
          <p:cNvPr id="3" name="Päivämäärän paikkamerkki 2"/>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p:cNvSpPr>
            <a:spLocks noGrp="1"/>
          </p:cNvSpPr>
          <p:nvPr>
            <p:ph type="ftr" sz="quarter" idx="11"/>
          </p:nvPr>
        </p:nvSpPr>
        <p:spPr/>
        <p:txBody>
          <a:bodyPr/>
          <a:lstStyle/>
          <a:p>
            <a:r>
              <a:rPr lang="fi-FI" dirty="0"/>
              <a:t>© Virtain kaupunki</a:t>
            </a:r>
          </a:p>
        </p:txBody>
      </p:sp>
      <p:sp>
        <p:nvSpPr>
          <p:cNvPr id="5" name="Otsikko 4"/>
          <p:cNvSpPr>
            <a:spLocks noGrp="1"/>
          </p:cNvSpPr>
          <p:nvPr>
            <p:ph type="title"/>
          </p:nvPr>
        </p:nvSpPr>
        <p:spPr>
          <a:xfrm>
            <a:off x="971600" y="260648"/>
            <a:ext cx="7725544" cy="1368152"/>
          </a:xfrm>
        </p:spPr>
        <p:txBody>
          <a:bodyPr>
            <a:normAutofit/>
          </a:bodyPr>
          <a:lstStyle/>
          <a:p>
            <a:r>
              <a:rPr lang="fi-FI" dirty="0"/>
              <a:t>4. Mitä on ehkäisevä päihdetyö</a:t>
            </a:r>
          </a:p>
        </p:txBody>
      </p:sp>
    </p:spTree>
    <p:extLst>
      <p:ext uri="{BB962C8B-B14F-4D97-AF65-F5344CB8AC3E}">
        <p14:creationId xmlns:p14="http://schemas.microsoft.com/office/powerpoint/2010/main" val="78992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971600" y="1340768"/>
            <a:ext cx="7725544" cy="3816424"/>
          </a:xfrm>
        </p:spPr>
        <p:txBody>
          <a:bodyPr/>
          <a:lstStyle/>
          <a:p>
            <a:r>
              <a:rPr lang="fi-FI" sz="2000" dirty="0"/>
              <a:t>Suojaava tekijä on yksilön, yhteisön tai yhteiskunnan piirre, joka ehkäisee tai vähentää riskiä päihteiden, tupakka- ja nikotiinituotteiden käytön tai rahapelaamisen aloittamiseen tai ongelmien syntyyn.</a:t>
            </a:r>
          </a:p>
          <a:p>
            <a:pPr marL="0" indent="0">
              <a:buNone/>
            </a:pPr>
            <a:r>
              <a:rPr lang="fi-FI" sz="2000" dirty="0"/>
              <a:t>	</a:t>
            </a:r>
            <a:r>
              <a:rPr lang="fi-FI" sz="1600" dirty="0"/>
              <a:t>Suojaavia tekijöitä on mm. omasta hyvinvoinnista 	huolehtiminen, arjen valinnat, riittävän hyvä itsetunto, tunne- ja 	vuorovaikutustaidot, kyky luoda ihmissuhteita, 	omien arvojen 	mukainen arki, myönteiset perhesuhteet, sosiaalinen tuki, työ tai muu 	toimeentulo, kuulluksi tuleminen ja turvallinen elinympäristö</a:t>
            </a:r>
          </a:p>
          <a:p>
            <a:r>
              <a:rPr lang="fi-FI" sz="2000" dirty="0"/>
              <a:t>Riskitekijä on yksilön, hänen lähisuhteidensa, yhteisönsä tai yhteiskunnan ominaisuus, tilanne tai tapahtuma, joka tietyissä olosuhteissa tai tietyissä ryhmissä lisää jonkin tietyn häiriön tai ongelman todennäköisyyttä.</a:t>
            </a:r>
          </a:p>
          <a:p>
            <a:pPr marL="0" indent="0">
              <a:buNone/>
            </a:pPr>
            <a:r>
              <a:rPr lang="fi-FI" sz="2000" dirty="0"/>
              <a:t>	</a:t>
            </a:r>
            <a:r>
              <a:rPr lang="fi-FI" sz="1600" dirty="0"/>
              <a:t>Riskitekijöitä on esimerkiksi sairaudet, hyvinvointia vaarantava 	riskikäyttäytyminen, talousvaikeudet, asunnottomuus, </a:t>
            </a:r>
          </a:p>
          <a:p>
            <a:pPr marL="0" indent="0">
              <a:buNone/>
            </a:pPr>
            <a:r>
              <a:rPr lang="fi-FI" sz="1600" dirty="0"/>
              <a:t>	syrjintä, traumaattiset kokemukset</a:t>
            </a:r>
            <a:endParaRPr lang="fi-FI" sz="3600" dirty="0"/>
          </a:p>
        </p:txBody>
      </p:sp>
      <p:sp>
        <p:nvSpPr>
          <p:cNvPr id="3" name="Päivämäärän paikkamerkki 2"/>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p:cNvSpPr>
            <a:spLocks noGrp="1"/>
          </p:cNvSpPr>
          <p:nvPr>
            <p:ph type="ftr" sz="quarter" idx="11"/>
          </p:nvPr>
        </p:nvSpPr>
        <p:spPr/>
        <p:txBody>
          <a:bodyPr/>
          <a:lstStyle/>
          <a:p>
            <a:r>
              <a:rPr lang="fi-FI" dirty="0"/>
              <a:t>© Virtain kaupunki</a:t>
            </a:r>
          </a:p>
        </p:txBody>
      </p:sp>
      <p:sp>
        <p:nvSpPr>
          <p:cNvPr id="5" name="Otsikko 4"/>
          <p:cNvSpPr>
            <a:spLocks noGrp="1"/>
          </p:cNvSpPr>
          <p:nvPr>
            <p:ph type="title"/>
          </p:nvPr>
        </p:nvSpPr>
        <p:spPr>
          <a:xfrm>
            <a:off x="971600" y="260648"/>
            <a:ext cx="7725544" cy="936104"/>
          </a:xfrm>
        </p:spPr>
        <p:txBody>
          <a:bodyPr>
            <a:normAutofit fontScale="90000"/>
          </a:bodyPr>
          <a:lstStyle/>
          <a:p>
            <a:r>
              <a:rPr lang="fi-FI" sz="3600" dirty="0"/>
              <a:t>5. Päihteiden haitoilta suojaavat tekijät ja riskitekijät</a:t>
            </a:r>
            <a:br>
              <a:rPr lang="fi-FI" sz="5400" dirty="0"/>
            </a:br>
            <a:endParaRPr lang="fi-FI" sz="5300" dirty="0"/>
          </a:p>
        </p:txBody>
      </p:sp>
    </p:spTree>
    <p:extLst>
      <p:ext uri="{BB962C8B-B14F-4D97-AF65-F5344CB8AC3E}">
        <p14:creationId xmlns:p14="http://schemas.microsoft.com/office/powerpoint/2010/main" val="3363850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971600" y="1484784"/>
            <a:ext cx="7725544" cy="3888432"/>
          </a:xfrm>
        </p:spPr>
        <p:txBody>
          <a:bodyPr/>
          <a:lstStyle/>
          <a:p>
            <a:r>
              <a:rPr lang="fi-FI" sz="2400" dirty="0"/>
              <a:t>Hyvinvointilautakunta on vastaava toimielin ehkäisevään päihdetyöhön</a:t>
            </a:r>
          </a:p>
          <a:p>
            <a:r>
              <a:rPr lang="fi-FI" sz="2400" dirty="0"/>
              <a:t>Ehkäisevän päihdetyön yhdyshenkilö: Lea Koskimäki, hyvinvointiohjaaja</a:t>
            </a:r>
          </a:p>
          <a:p>
            <a:r>
              <a:rPr lang="fi-FI" sz="2400" dirty="0"/>
              <a:t>Ehkäisevän päihdetyön työryhmä</a:t>
            </a:r>
          </a:p>
          <a:p>
            <a:pPr marL="0" indent="0">
              <a:buNone/>
            </a:pPr>
            <a:r>
              <a:rPr lang="fi-FI" sz="1400" dirty="0"/>
              <a:t>Joona </a:t>
            </a:r>
            <a:r>
              <a:rPr lang="fi-FI" sz="1400" dirty="0" err="1"/>
              <a:t>Hernesniemi</a:t>
            </a:r>
            <a:r>
              <a:rPr lang="fi-FI" sz="1400" dirty="0"/>
              <a:t>, Virtain seurakunta</a:t>
            </a:r>
          </a:p>
          <a:p>
            <a:pPr marL="0" indent="0">
              <a:buNone/>
            </a:pPr>
            <a:r>
              <a:rPr lang="fi-FI" sz="1400" dirty="0"/>
              <a:t>Sini Paavola, Pirkanmaan hyvinvointialue</a:t>
            </a:r>
          </a:p>
          <a:p>
            <a:pPr marL="0" indent="0">
              <a:buNone/>
            </a:pPr>
            <a:r>
              <a:rPr lang="fi-FI" sz="1400" dirty="0"/>
              <a:t>Eeva Antila, </a:t>
            </a:r>
            <a:r>
              <a:rPr lang="fi-FI" sz="1400" dirty="0" err="1"/>
              <a:t>Keiturin</a:t>
            </a:r>
            <a:r>
              <a:rPr lang="fi-FI" sz="1400" dirty="0"/>
              <a:t> sote</a:t>
            </a:r>
          </a:p>
          <a:p>
            <a:pPr marL="0" indent="0">
              <a:buNone/>
            </a:pPr>
            <a:r>
              <a:rPr lang="fi-FI" sz="1400" dirty="0"/>
              <a:t>Riitta Kammonen, Virtain kaupunki</a:t>
            </a:r>
          </a:p>
          <a:p>
            <a:pPr marL="0" indent="0">
              <a:buNone/>
            </a:pPr>
            <a:r>
              <a:rPr lang="fi-FI" sz="1400" dirty="0"/>
              <a:t>Jaana Leinonen, </a:t>
            </a:r>
            <a:r>
              <a:rPr lang="fi-FI" sz="1400" dirty="0" err="1"/>
              <a:t>Keiturin</a:t>
            </a:r>
            <a:r>
              <a:rPr lang="fi-FI" sz="1400" dirty="0"/>
              <a:t> sote</a:t>
            </a:r>
          </a:p>
          <a:p>
            <a:pPr marL="0" indent="0">
              <a:buNone/>
            </a:pPr>
            <a:r>
              <a:rPr lang="fi-FI" sz="1400" dirty="0"/>
              <a:t>Jenni Vesa, Pirkanmaan hyvinvointialue</a:t>
            </a:r>
          </a:p>
          <a:p>
            <a:pPr marL="0" indent="0">
              <a:buNone/>
            </a:pPr>
            <a:r>
              <a:rPr lang="fi-FI" sz="1400" dirty="0"/>
              <a:t>Hannele Lahtinen, </a:t>
            </a:r>
            <a:r>
              <a:rPr lang="fi-FI" sz="1400" dirty="0" err="1"/>
              <a:t>Keiturin</a:t>
            </a:r>
            <a:r>
              <a:rPr lang="fi-FI" sz="1400" dirty="0"/>
              <a:t> sote</a:t>
            </a:r>
          </a:p>
          <a:p>
            <a:pPr marL="0" indent="0">
              <a:buNone/>
            </a:pPr>
            <a:r>
              <a:rPr lang="fi-FI" sz="1400" dirty="0"/>
              <a:t>Mira Saarikettu, Virtain kaupunki liikelaitos Marttinen</a:t>
            </a:r>
          </a:p>
          <a:p>
            <a:pPr marL="0" indent="0">
              <a:buNone/>
            </a:pPr>
            <a:r>
              <a:rPr lang="fi-FI" sz="1400" dirty="0"/>
              <a:t>Poliisin edustus, Virtain poliisi</a:t>
            </a:r>
          </a:p>
          <a:p>
            <a:r>
              <a:rPr lang="fi-FI" sz="2000" dirty="0"/>
              <a:t>Hyvinvointilautakunta vastaa ehkäisevän päihdetyön ohjauksesta</a:t>
            </a:r>
          </a:p>
        </p:txBody>
      </p:sp>
      <p:sp>
        <p:nvSpPr>
          <p:cNvPr id="3" name="Päivämäärän paikkamerkki 2"/>
          <p:cNvSpPr>
            <a:spLocks noGrp="1"/>
          </p:cNvSpPr>
          <p:nvPr>
            <p:ph type="dt" sz="half" idx="10"/>
          </p:nvPr>
        </p:nvSpPr>
        <p:spPr/>
        <p:txBody>
          <a:bodyPr/>
          <a:lstStyle/>
          <a:p>
            <a:fld id="{DEEA2F80-0B58-4677-B562-D158926F3A40}" type="datetime1">
              <a:rPr lang="fi-FI" smtClean="0"/>
              <a:pPr/>
              <a:t>16.5.2023</a:t>
            </a:fld>
            <a:endParaRPr lang="fi-FI" dirty="0"/>
          </a:p>
        </p:txBody>
      </p:sp>
      <p:sp>
        <p:nvSpPr>
          <p:cNvPr id="4" name="Alatunnisteen paikkamerkki 3"/>
          <p:cNvSpPr>
            <a:spLocks noGrp="1"/>
          </p:cNvSpPr>
          <p:nvPr>
            <p:ph type="ftr" sz="quarter" idx="11"/>
          </p:nvPr>
        </p:nvSpPr>
        <p:spPr/>
        <p:txBody>
          <a:bodyPr/>
          <a:lstStyle/>
          <a:p>
            <a:r>
              <a:rPr lang="fi-FI"/>
              <a:t>© Virtain kaupunki</a:t>
            </a:r>
            <a:endParaRPr lang="fi-FI" dirty="0"/>
          </a:p>
        </p:txBody>
      </p:sp>
      <p:sp>
        <p:nvSpPr>
          <p:cNvPr id="5" name="Otsikko 4"/>
          <p:cNvSpPr>
            <a:spLocks noGrp="1"/>
          </p:cNvSpPr>
          <p:nvPr>
            <p:ph type="title"/>
          </p:nvPr>
        </p:nvSpPr>
        <p:spPr>
          <a:xfrm>
            <a:off x="971600" y="260648"/>
            <a:ext cx="7725544" cy="1080120"/>
          </a:xfrm>
        </p:spPr>
        <p:txBody>
          <a:bodyPr>
            <a:normAutofit fontScale="90000"/>
          </a:bodyPr>
          <a:lstStyle/>
          <a:p>
            <a:r>
              <a:rPr lang="fi-FI" sz="4000" dirty="0"/>
              <a:t>6. Ehkäisevän päihdetyön rakenteet Virroilla</a:t>
            </a:r>
            <a:endParaRPr lang="fi-FI" dirty="0"/>
          </a:p>
        </p:txBody>
      </p:sp>
    </p:spTree>
    <p:extLst>
      <p:ext uri="{BB962C8B-B14F-4D97-AF65-F5344CB8AC3E}">
        <p14:creationId xmlns:p14="http://schemas.microsoft.com/office/powerpoint/2010/main" val="278204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34627BBD-FDDC-8A3D-1D32-1CD8AF167C2A}"/>
              </a:ext>
            </a:extLst>
          </p:cNvPr>
          <p:cNvSpPr>
            <a:spLocks noGrp="1"/>
          </p:cNvSpPr>
          <p:nvPr>
            <p:ph idx="1"/>
          </p:nvPr>
        </p:nvSpPr>
        <p:spPr>
          <a:xfrm>
            <a:off x="971600" y="188640"/>
            <a:ext cx="7725544" cy="5832648"/>
          </a:xfrm>
        </p:spPr>
        <p:txBody>
          <a:bodyPr/>
          <a:lstStyle/>
          <a:p>
            <a:r>
              <a:rPr lang="fi-FI" sz="2600" dirty="0"/>
              <a:t>Ehkäisevän päihdetyön näkyminen Virroilla on heikohkoa, suunnitelmaa tai rakenteita ehkäisevään päihdetyöhön ei ole ollut.</a:t>
            </a:r>
          </a:p>
          <a:p>
            <a:r>
              <a:rPr lang="fi-FI" sz="2600" dirty="0"/>
              <a:t> Tarkoituksena on saada Virroille vuosikello ehkäisevään päihdetyöhön mikä toimii toiminnan runkona, sekä koulutusta ehkäisevään päihdetyöhön tukemaan työtä.</a:t>
            </a:r>
          </a:p>
          <a:p>
            <a:r>
              <a:rPr lang="fi-FI" sz="2600" dirty="0"/>
              <a:t>Ehkäisevään päihdetyöhön tavoitellaan jatkossa laajempaa työryhmää, jotta jokainen ikäryhmä olisi hyvin edustettuna ehkäisevässä päihdetyössä.</a:t>
            </a:r>
          </a:p>
        </p:txBody>
      </p:sp>
      <p:sp>
        <p:nvSpPr>
          <p:cNvPr id="3" name="Päivämäärän paikkamerkki 2">
            <a:extLst>
              <a:ext uri="{FF2B5EF4-FFF2-40B4-BE49-F238E27FC236}">
                <a16:creationId xmlns:a16="http://schemas.microsoft.com/office/drawing/2014/main" id="{FDA1402C-79EB-6D14-262E-DC801C16DD34}"/>
              </a:ext>
            </a:extLst>
          </p:cNvPr>
          <p:cNvSpPr>
            <a:spLocks noGrp="1"/>
          </p:cNvSpPr>
          <p:nvPr>
            <p:ph type="dt" sz="half" idx="10"/>
          </p:nvPr>
        </p:nvSpPr>
        <p:spPr/>
        <p:txBody>
          <a:bodyPr/>
          <a:lstStyle/>
          <a:p>
            <a:fld id="{DEEA2F80-0B58-4677-B562-D158926F3A40}" type="datetime1">
              <a:rPr lang="fi-FI" smtClean="0"/>
              <a:pPr/>
              <a:t>2.6.2023</a:t>
            </a:fld>
            <a:endParaRPr lang="fi-FI" dirty="0"/>
          </a:p>
        </p:txBody>
      </p:sp>
      <p:sp>
        <p:nvSpPr>
          <p:cNvPr id="4" name="Alatunnisteen paikkamerkki 3">
            <a:extLst>
              <a:ext uri="{FF2B5EF4-FFF2-40B4-BE49-F238E27FC236}">
                <a16:creationId xmlns:a16="http://schemas.microsoft.com/office/drawing/2014/main" id="{8A23A516-198D-D211-850D-F0DFF5430170}"/>
              </a:ext>
            </a:extLst>
          </p:cNvPr>
          <p:cNvSpPr>
            <a:spLocks noGrp="1"/>
          </p:cNvSpPr>
          <p:nvPr>
            <p:ph type="ftr" sz="quarter" idx="11"/>
          </p:nvPr>
        </p:nvSpPr>
        <p:spPr/>
        <p:txBody>
          <a:bodyPr/>
          <a:lstStyle/>
          <a:p>
            <a:r>
              <a:rPr lang="fi-FI"/>
              <a:t>© Virtain kaupunki</a:t>
            </a:r>
            <a:endParaRPr lang="fi-FI" dirty="0"/>
          </a:p>
        </p:txBody>
      </p:sp>
    </p:spTree>
    <p:extLst>
      <p:ext uri="{BB962C8B-B14F-4D97-AF65-F5344CB8AC3E}">
        <p14:creationId xmlns:p14="http://schemas.microsoft.com/office/powerpoint/2010/main" val="2540455068"/>
      </p:ext>
    </p:extLst>
  </p:cSld>
  <p:clrMapOvr>
    <a:masterClrMapping/>
  </p:clrMapOvr>
</p:sld>
</file>

<file path=ppt/theme/theme1.xml><?xml version="1.0" encoding="utf-8"?>
<a:theme xmlns:a="http://schemas.openxmlformats.org/drawingml/2006/main" name="1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ulutus ja BioVirrat">
      <a:majorFont>
        <a:latin typeface="Californian FB"/>
        <a:ea typeface=""/>
        <a:cs typeface=""/>
      </a:majorFont>
      <a:minorFont>
        <a:latin typeface="Californian FB"/>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34777</TotalTime>
  <Words>1309</Words>
  <Application>Microsoft Office PowerPoint</Application>
  <PresentationFormat>Näytössä katseltava diaesitys (4:3)</PresentationFormat>
  <Paragraphs>190</Paragraphs>
  <Slides>14</Slides>
  <Notes>0</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14</vt:i4>
      </vt:variant>
    </vt:vector>
  </HeadingPairs>
  <TitlesOfParts>
    <vt:vector size="23" baseType="lpstr">
      <vt:lpstr>Arial</vt:lpstr>
      <vt:lpstr>Calibri</vt:lpstr>
      <vt:lpstr>Calibri Light</vt:lpstr>
      <vt:lpstr>Californian FB</vt:lpstr>
      <vt:lpstr>IntervalSansProRegular</vt:lpstr>
      <vt:lpstr>Open Sans</vt:lpstr>
      <vt:lpstr>Segoe UI</vt:lpstr>
      <vt:lpstr>Segoe UI Semibold</vt:lpstr>
      <vt:lpstr>1_Office-teema</vt:lpstr>
      <vt:lpstr>EHKÄISEVÄN PÄIHDETYÖN SUUNNITELMA 2023-2025  Päihteettömyys on yhteinen asia</vt:lpstr>
      <vt:lpstr>Sisällys</vt:lpstr>
      <vt:lpstr>1. Johdanto</vt:lpstr>
      <vt:lpstr>2. Taustaa</vt:lpstr>
      <vt:lpstr>PowerPoint-esitys</vt:lpstr>
      <vt:lpstr>4. Mitä on ehkäisevä päihdetyö</vt:lpstr>
      <vt:lpstr>5. Päihteiden haitoilta suojaavat tekijät ja riskitekijät </vt:lpstr>
      <vt:lpstr>6. Ehkäisevän päihdetyön rakenteet Virroilla</vt:lpstr>
      <vt:lpstr>PowerPoint-esitys</vt:lpstr>
      <vt:lpstr>PowerPoint-esitys</vt:lpstr>
      <vt:lpstr>8. Ehkäisevä päihdetyö Virroilla</vt:lpstr>
      <vt:lpstr>PowerPoint-esitys</vt:lpstr>
      <vt:lpstr>PowerPoint-esitys</vt:lpstr>
      <vt:lpstr>10. Linkkejä</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Onnistu Virroilla</dc:title>
  <dc:creator>Heidi Tanhua</dc:creator>
  <cp:lastModifiedBy>Lea Koskimäki</cp:lastModifiedBy>
  <cp:revision>127</cp:revision>
  <dcterms:created xsi:type="dcterms:W3CDTF">2017-09-23T09:48:03Z</dcterms:created>
  <dcterms:modified xsi:type="dcterms:W3CDTF">2023-06-02T08:11:44Z</dcterms:modified>
</cp:coreProperties>
</file>